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8" r:id="rId5"/>
    <p:sldId id="266" r:id="rId6"/>
    <p:sldId id="267"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dirty="0"/>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2joy.com/" TargetMode="External"/><Relationship Id="rId2" Type="http://schemas.openxmlformats.org/officeDocument/2006/relationships/hyperlink" Target="http://www.sunit2u.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unit2u.com/hkbu/cpdemo.mp4"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unit2u.com/gies2020.mp4"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ebfile.cp2joy.com/AutoScreen.mp4"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sc.sie.gov.hk/TuniS/www.sie.gov.hk/tc/resources/hksi/detail.page?content=10178" TargetMode="External"/><Relationship Id="rId2" Type="http://schemas.openxmlformats.org/officeDocument/2006/relationships/hyperlink" Target="https://sc.youth.gov.hk/TuniS/www.youth.gov.hk/tc/startup/stories/detail.htm?content-id=2375781&amp;section=SA" TargetMode="External"/><Relationship Id="rId1" Type="http://schemas.openxmlformats.org/officeDocument/2006/relationships/slideLayout" Target="../slideLayouts/slideLayout15.xml"/><Relationship Id="rId5" Type="http://schemas.openxmlformats.org/officeDocument/2006/relationships/hyperlink" Target="http://www.sunit2u.com/sysdoc/cndoc/" TargetMode="External"/><Relationship Id="rId4" Type="http://schemas.openxmlformats.org/officeDocument/2006/relationships/hyperlink" Target="https://sc.sie.gov.hk/TuniS/www.sie.gov.hk/tc/our-work/funded-ventures/detail.page?content=1184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cp2joy@gmail.com" TargetMode="External"/><Relationship Id="rId2" Type="http://schemas.openxmlformats.org/officeDocument/2006/relationships/hyperlink" Target="mailto:saihocg@hotmail.com"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E781F0-5CF2-4BDC-AF5E-A6084EA5886A}"/>
              </a:ext>
            </a:extLst>
          </p:cNvPr>
          <p:cNvSpPr>
            <a:spLocks noGrp="1"/>
          </p:cNvSpPr>
          <p:nvPr>
            <p:ph type="ctrTitle"/>
          </p:nvPr>
        </p:nvSpPr>
        <p:spPr>
          <a:xfrm>
            <a:off x="-1477216" y="-811870"/>
            <a:ext cx="7766936" cy="1646302"/>
          </a:xfrm>
        </p:spPr>
        <p:txBody>
          <a:bodyPr/>
          <a:lstStyle/>
          <a:p>
            <a:r>
              <a:rPr lang="en-US" altLang="zh-HK" dirty="0"/>
              <a:t> CP2Joy IT System</a:t>
            </a:r>
            <a:endParaRPr lang="zh-HK" altLang="en-US" dirty="0"/>
          </a:p>
        </p:txBody>
      </p:sp>
      <p:sp>
        <p:nvSpPr>
          <p:cNvPr id="3" name="副標題 2">
            <a:extLst>
              <a:ext uri="{FF2B5EF4-FFF2-40B4-BE49-F238E27FC236}">
                <a16:creationId xmlns:a16="http://schemas.microsoft.com/office/drawing/2014/main" id="{8D9A05A1-9373-4D13-B650-C759B558FC17}"/>
              </a:ext>
            </a:extLst>
          </p:cNvPr>
          <p:cNvSpPr>
            <a:spLocks noGrp="1"/>
          </p:cNvSpPr>
          <p:nvPr>
            <p:ph type="subTitle" idx="1"/>
          </p:nvPr>
        </p:nvSpPr>
        <p:spPr>
          <a:xfrm>
            <a:off x="0" y="5761101"/>
            <a:ext cx="7766936" cy="1096899"/>
          </a:xfrm>
        </p:spPr>
        <p:txBody>
          <a:bodyPr>
            <a:normAutofit/>
          </a:bodyPr>
          <a:lstStyle/>
          <a:p>
            <a:r>
              <a:rPr lang="zh-TW" altLang="en-US" dirty="0">
                <a:hlinkClick r:id="rId2"/>
              </a:rPr>
              <a:t>創辦人：</a:t>
            </a:r>
            <a:r>
              <a:rPr lang="zh-TW" altLang="zh-HK" dirty="0">
                <a:hlinkClick r:id="rId2"/>
              </a:rPr>
              <a:t>張世豪</a:t>
            </a:r>
            <a:r>
              <a:rPr lang="en-US" altLang="zh-TW" dirty="0">
                <a:hlinkClick r:id="rId2"/>
              </a:rPr>
              <a:t> </a:t>
            </a:r>
            <a:r>
              <a:rPr lang="en-GB" altLang="zh-HK" dirty="0">
                <a:hlinkClick r:id="rId2"/>
              </a:rPr>
              <a:t>(Sunny)  [BSc., </a:t>
            </a:r>
            <a:r>
              <a:rPr lang="en-GB" altLang="zh-HK" dirty="0" err="1">
                <a:hlinkClick r:id="rId2"/>
              </a:rPr>
              <a:t>HDip</a:t>
            </a:r>
            <a:r>
              <a:rPr lang="en-GB" altLang="zh-HK" dirty="0">
                <a:hlinkClick r:id="rId2"/>
              </a:rPr>
              <a:t>, </a:t>
            </a:r>
            <a:r>
              <a:rPr lang="en-GB" altLang="zh-HK" dirty="0" err="1">
                <a:hlinkClick r:id="rId2"/>
              </a:rPr>
              <a:t>P.Cert</a:t>
            </a:r>
            <a:r>
              <a:rPr lang="en-US" altLang="zh-TW" dirty="0">
                <a:hlinkClick r:id="rId2"/>
              </a:rPr>
              <a:t>, MSc. AIS</a:t>
            </a:r>
            <a:r>
              <a:rPr lang="en-GB" altLang="zh-HK" dirty="0">
                <a:hlinkClick r:id="rId2"/>
              </a:rPr>
              <a:t>]</a:t>
            </a:r>
            <a:endParaRPr lang="en-GB" altLang="zh-HK" dirty="0"/>
          </a:p>
          <a:p>
            <a:r>
              <a:rPr lang="en-GB" altLang="zh-HK" dirty="0">
                <a:hlinkClick r:id="rId3"/>
              </a:rPr>
              <a:t>http://www.cp2joy.com</a:t>
            </a:r>
            <a:endParaRPr lang="en-GB" altLang="zh-HK" dirty="0"/>
          </a:p>
        </p:txBody>
      </p:sp>
      <p:pic>
        <p:nvPicPr>
          <p:cNvPr id="4" name="圖片 3">
            <a:extLst>
              <a:ext uri="{FF2B5EF4-FFF2-40B4-BE49-F238E27FC236}">
                <a16:creationId xmlns:a16="http://schemas.microsoft.com/office/drawing/2014/main" id="{0ECADD4A-9C27-44FA-9A0D-4F8459D4C922}"/>
              </a:ext>
            </a:extLst>
          </p:cNvPr>
          <p:cNvPicPr>
            <a:picLocks noChangeAspect="1"/>
          </p:cNvPicPr>
          <p:nvPr/>
        </p:nvPicPr>
        <p:blipFill>
          <a:blip r:embed="rId4"/>
          <a:stretch>
            <a:fillRect/>
          </a:stretch>
        </p:blipFill>
        <p:spPr>
          <a:xfrm>
            <a:off x="8413659" y="1"/>
            <a:ext cx="4691168" cy="2409914"/>
          </a:xfrm>
          <a:prstGeom prst="rect">
            <a:avLst/>
          </a:prstGeom>
        </p:spPr>
      </p:pic>
      <p:pic>
        <p:nvPicPr>
          <p:cNvPr id="5" name="圖片 4">
            <a:extLst>
              <a:ext uri="{FF2B5EF4-FFF2-40B4-BE49-F238E27FC236}">
                <a16:creationId xmlns:a16="http://schemas.microsoft.com/office/drawing/2014/main" id="{E6E694CC-BAB2-4B60-BCCB-50B20B8293C6}"/>
              </a:ext>
            </a:extLst>
          </p:cNvPr>
          <p:cNvPicPr>
            <a:picLocks noChangeAspect="1"/>
          </p:cNvPicPr>
          <p:nvPr/>
        </p:nvPicPr>
        <p:blipFill>
          <a:blip r:embed="rId5"/>
          <a:stretch>
            <a:fillRect/>
          </a:stretch>
        </p:blipFill>
        <p:spPr>
          <a:xfrm>
            <a:off x="1442803" y="1794738"/>
            <a:ext cx="4402534" cy="3307100"/>
          </a:xfrm>
          <a:prstGeom prst="rect">
            <a:avLst/>
          </a:prstGeom>
        </p:spPr>
      </p:pic>
      <p:pic>
        <p:nvPicPr>
          <p:cNvPr id="6" name="圖片 5">
            <a:extLst>
              <a:ext uri="{FF2B5EF4-FFF2-40B4-BE49-F238E27FC236}">
                <a16:creationId xmlns:a16="http://schemas.microsoft.com/office/drawing/2014/main" id="{0ACBEB67-31C0-49F1-B4AD-E68E8E9B0F1F}"/>
              </a:ext>
            </a:extLst>
          </p:cNvPr>
          <p:cNvPicPr>
            <a:picLocks noChangeAspect="1"/>
          </p:cNvPicPr>
          <p:nvPr/>
        </p:nvPicPr>
        <p:blipFill>
          <a:blip r:embed="rId6"/>
          <a:stretch>
            <a:fillRect/>
          </a:stretch>
        </p:blipFill>
        <p:spPr>
          <a:xfrm>
            <a:off x="6601468" y="1791423"/>
            <a:ext cx="3005588" cy="3310415"/>
          </a:xfrm>
          <a:prstGeom prst="rect">
            <a:avLst/>
          </a:prstGeom>
        </p:spPr>
      </p:pic>
    </p:spTree>
    <p:extLst>
      <p:ext uri="{BB962C8B-B14F-4D97-AF65-F5344CB8AC3E}">
        <p14:creationId xmlns:p14="http://schemas.microsoft.com/office/powerpoint/2010/main" val="3538305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A00233-0659-4ABD-A6D6-8B2F7E7A5ABB}"/>
              </a:ext>
            </a:extLst>
          </p:cNvPr>
          <p:cNvSpPr>
            <a:spLocks noGrp="1"/>
          </p:cNvSpPr>
          <p:nvPr>
            <p:ph type="title"/>
          </p:nvPr>
        </p:nvSpPr>
        <p:spPr/>
        <p:txBody>
          <a:bodyPr/>
          <a:lstStyle/>
          <a:p>
            <a:r>
              <a:rPr lang="en-US" altLang="zh-HK" dirty="0"/>
              <a:t>CP2Joy</a:t>
            </a:r>
            <a:r>
              <a:rPr lang="zh-TW" altLang="en-US" dirty="0"/>
              <a:t>系統簡介</a:t>
            </a:r>
            <a:endParaRPr lang="zh-HK" altLang="en-US" dirty="0"/>
          </a:p>
        </p:txBody>
      </p:sp>
      <p:sp>
        <p:nvSpPr>
          <p:cNvPr id="7" name="內容版面配置區 6">
            <a:extLst>
              <a:ext uri="{FF2B5EF4-FFF2-40B4-BE49-F238E27FC236}">
                <a16:creationId xmlns:a16="http://schemas.microsoft.com/office/drawing/2014/main" id="{89E03B66-701A-43C0-9EA9-1889A339DBB0}"/>
              </a:ext>
            </a:extLst>
          </p:cNvPr>
          <p:cNvSpPr>
            <a:spLocks noGrp="1"/>
          </p:cNvSpPr>
          <p:nvPr>
            <p:ph idx="1"/>
          </p:nvPr>
        </p:nvSpPr>
        <p:spPr>
          <a:xfrm>
            <a:off x="232718" y="1239707"/>
            <a:ext cx="6956647" cy="5429541"/>
          </a:xfrm>
        </p:spPr>
        <p:txBody>
          <a:bodyPr>
            <a:normAutofit/>
          </a:bodyPr>
          <a:lstStyle/>
          <a:p>
            <a:pPr marL="114300" marR="0" lvl="0" indent="0" algn="l" defTabSz="914400" rtl="0" eaLnBrk="1" fontAlgn="auto" latinLnBrk="0" hangingPunct="1">
              <a:lnSpc>
                <a:spcPct val="115000"/>
              </a:lnSpc>
              <a:spcBef>
                <a:spcPts val="0"/>
              </a:spcBef>
              <a:spcAft>
                <a:spcPts val="0"/>
              </a:spcAft>
              <a:buClr>
                <a:srgbClr val="000000"/>
              </a:buClr>
              <a:buSzPts val="1800"/>
              <a:buNone/>
              <a:tabLst/>
              <a:defRPr/>
            </a:pPr>
            <a:r>
              <a:rPr kumimoji="0" lang="zh-TW"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系統主要功能和優點</a:t>
            </a:r>
            <a:r>
              <a:rPr lang="en-US" altLang="zh-TW" kern="0" dirty="0">
                <a:solidFill>
                  <a:srgbClr val="000000"/>
                </a:solidFill>
                <a:latin typeface="標楷體" panose="03000509000000000000" pitchFamily="65" charset="-120"/>
                <a:ea typeface="標楷體" panose="03000509000000000000" pitchFamily="65" charset="-120"/>
                <a:cs typeface="Open Sans"/>
                <a:sym typeface="Open Sans"/>
              </a:rPr>
              <a:t>:</a:t>
            </a:r>
            <a:endParaRPr kumimoji="0" lang="en-US" altLang="zh-CN"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endParaRPr>
          </a:p>
          <a:p>
            <a:pPr marL="457200" marR="0" lvl="0" indent="-342900" algn="l" defTabSz="914400" rtl="0" eaLnBrk="1" fontAlgn="auto" latinLnBrk="0" hangingPunct="1">
              <a:lnSpc>
                <a:spcPct val="150000"/>
              </a:lnSpc>
              <a:spcBef>
                <a:spcPts val="0"/>
              </a:spcBef>
              <a:spcAft>
                <a:spcPts val="0"/>
              </a:spcAft>
              <a:buClr>
                <a:srgbClr val="000000"/>
              </a:buClr>
              <a:buSzPts val="1800"/>
              <a:buFont typeface="Open Sans"/>
              <a:buChar char="●"/>
              <a:tabLst/>
              <a:defRPr/>
            </a:pP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此系統能適用于現時在市場上流通的</a:t>
            </a:r>
            <a:r>
              <a:rPr kumimoji="0" lang="en-US" altLang="zh-CN"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USB </a:t>
            </a:r>
            <a:r>
              <a:rPr kumimoji="0" lang="zh-TW"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電腦操縱杆設備</a:t>
            </a:r>
            <a:r>
              <a:rPr kumimoji="0" lang="en-US" altLang="zh-TW"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 </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即可當作</a:t>
            </a:r>
            <a:r>
              <a:rPr kumimoji="0" lang="zh-CN"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鼠標使用</a:t>
            </a:r>
          </a:p>
          <a:p>
            <a:pPr marL="457200" marR="0" lvl="0" indent="-342900" algn="l" defTabSz="914400" rtl="0" eaLnBrk="1" fontAlgn="auto" latinLnBrk="0" hangingPunct="1">
              <a:lnSpc>
                <a:spcPct val="150000"/>
              </a:lnSpc>
              <a:spcBef>
                <a:spcPts val="0"/>
              </a:spcBef>
              <a:spcAft>
                <a:spcPts val="0"/>
              </a:spcAft>
              <a:buClr>
                <a:srgbClr val="000000"/>
              </a:buClr>
              <a:buSzPts val="1800"/>
              <a:buFont typeface="Open Sans"/>
              <a:buChar char="●"/>
              <a:tabLst/>
              <a:defRPr/>
            </a:pPr>
            <a:r>
              <a:rPr kumimoji="0" lang="zh-TW"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過濾手部異常鬱動</a:t>
            </a:r>
            <a:r>
              <a:rPr kumimoji="0" lang="en-US" altLang="zh-TW"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 </a:t>
            </a:r>
            <a:r>
              <a:rPr kumimoji="0" lang="zh-TW"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可</a:t>
            </a:r>
            <a:r>
              <a:rPr kumimoji="0" lang="zh-CN" altLang="en-US"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過濾一些異常鬱動資料突然從相反方向移動， 令</a:t>
            </a:r>
            <a:r>
              <a:rPr kumimoji="0" lang="zh-TW" altLang="en-US"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操縱杆</a:t>
            </a:r>
            <a:r>
              <a:rPr kumimoji="0" lang="zh-TW" altLang="en-US"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的</a:t>
            </a:r>
            <a:r>
              <a:rPr kumimoji="0" lang="zh-CN" altLang="en-US" b="1" i="0"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控制更為順暢</a:t>
            </a:r>
            <a:r>
              <a:rPr kumimoji="0" lang="zh-CN" altLang="en-US"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a:t>
            </a:r>
            <a:endParaRPr kumimoji="0" lang="en-US" altLang="zh-CN"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endParaRPr>
          </a:p>
          <a:p>
            <a:pPr marL="457200" marR="0" lvl="0" indent="-342900" algn="l" defTabSz="914400" rtl="0" eaLnBrk="1" fontAlgn="auto" latinLnBrk="0" hangingPunct="1">
              <a:lnSpc>
                <a:spcPct val="150000"/>
              </a:lnSpc>
              <a:spcBef>
                <a:spcPts val="0"/>
              </a:spcBef>
              <a:spcAft>
                <a:spcPts val="0"/>
              </a:spcAft>
              <a:buClr>
                <a:srgbClr val="000000"/>
              </a:buClr>
              <a:buSzPts val="1800"/>
              <a:buFont typeface="Open Sans"/>
              <a:buChar char="●"/>
              <a:tabLst/>
              <a:defRPr/>
            </a:pP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包含聲控功能</a:t>
            </a:r>
          </a:p>
          <a:p>
            <a:pPr marL="914400" marR="0" lvl="1" indent="-342900" algn="l" defTabSz="914400" rtl="0" eaLnBrk="1" fontAlgn="auto" latinLnBrk="0" hangingPunct="1">
              <a:lnSpc>
                <a:spcPct val="150000"/>
              </a:lnSpc>
              <a:spcBef>
                <a:spcPts val="0"/>
              </a:spcBef>
              <a:spcAft>
                <a:spcPts val="0"/>
              </a:spcAft>
              <a:buClr>
                <a:srgbClr val="000000"/>
              </a:buClr>
              <a:buSzPts val="1800"/>
              <a:buFont typeface="Open Sans"/>
              <a:buChar char="○"/>
              <a:tabLst/>
              <a:defRPr/>
            </a:pP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只需利用電腦現有咪高峰，</a:t>
            </a:r>
            <a:r>
              <a:rPr kumimoji="0" lang="zh-TW"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用家發出</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某幾個英文的基本</a:t>
            </a:r>
            <a:r>
              <a:rPr kumimoji="0" lang="zh-CN"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發音</a:t>
            </a:r>
            <a:r>
              <a:rPr kumimoji="0" lang="en-US" altLang="zh-CN"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a:t>
            </a:r>
            <a:r>
              <a:rPr kumimoji="0" lang="en-US" altLang="zh-CN" sz="1800" b="1" i="0" u="none" strike="noStrike" kern="0" cap="none" spc="0" normalizeH="0" baseline="0" noProof="0" dirty="0" err="1">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a,e,i,o,u</a:t>
            </a:r>
            <a:r>
              <a:rPr kumimoji="0" lang="en-US" altLang="zh-CN"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，來</a:t>
            </a:r>
            <a:r>
              <a:rPr kumimoji="0" lang="zh-CN"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控制滑鼠點擊動作</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a:t>
            </a:r>
          </a:p>
          <a:p>
            <a:pPr marL="914400" marR="0" lvl="1" indent="-342900" algn="l" defTabSz="914400" rtl="0" eaLnBrk="1" fontAlgn="auto" latinLnBrk="0" hangingPunct="1">
              <a:lnSpc>
                <a:spcPct val="150000"/>
              </a:lnSpc>
              <a:spcBef>
                <a:spcPts val="0"/>
              </a:spcBef>
              <a:spcAft>
                <a:spcPts val="0"/>
              </a:spcAft>
              <a:buClr>
                <a:srgbClr val="000000"/>
              </a:buClr>
              <a:buSzPts val="1800"/>
              <a:buFont typeface="Open Sans"/>
              <a:buChar char="○"/>
              <a:tabLst/>
              <a:defRPr/>
            </a:pP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 </a:t>
            </a:r>
            <a:r>
              <a:rPr kumimoji="0" lang="en-US" altLang="zh-CN"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滾動式選擇字母</a:t>
            </a:r>
            <a:r>
              <a:rPr kumimoji="0" lang="en-US" altLang="zh-CN"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的輸入方法</a:t>
            </a:r>
            <a:r>
              <a:rPr kumimoji="0" lang="en-US" altLang="zh-CN"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 </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當用戶</a:t>
            </a:r>
            <a:r>
              <a:rPr kumimoji="0" lang="zh-CN"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見到所需字母轉動到一個特定位置</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，他們只需</a:t>
            </a:r>
            <a:r>
              <a:rPr kumimoji="0" lang="zh-CN"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發出一個指定單音</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，該</a:t>
            </a:r>
            <a:r>
              <a:rPr kumimoji="0" lang="zh-CN"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宇母</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會</a:t>
            </a:r>
            <a:r>
              <a:rPr kumimoji="0" lang="zh-CN"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自動彈出</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在螢幕上</a:t>
            </a:r>
            <a:r>
              <a:rPr kumimoji="0" lang="en-US" altLang="zh-CN"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 </a:t>
            </a:r>
            <a:r>
              <a:rPr kumimoji="0" lang="zh-TW"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這大大</a:t>
            </a:r>
            <a:r>
              <a:rPr kumimoji="0" lang="zh-TW" altLang="en-US" sz="18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Open Sans"/>
                <a:sym typeface="Open Sans"/>
              </a:rPr>
              <a:t>提高其輸入的準確性</a:t>
            </a:r>
            <a:r>
              <a:rPr kumimoji="0" lang="zh-CN"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a:t>
            </a:r>
            <a:endParaRPr lang="en-US" altLang="zh-CN" sz="1800" kern="0" dirty="0">
              <a:solidFill>
                <a:srgbClr val="000000"/>
              </a:solidFill>
              <a:latin typeface="標楷體" panose="03000509000000000000" pitchFamily="65" charset="-120"/>
              <a:ea typeface="標楷體" panose="03000509000000000000" pitchFamily="65" charset="-120"/>
              <a:cs typeface="Open Sans"/>
              <a:sym typeface="Open Sans"/>
            </a:endParaRPr>
          </a:p>
          <a:p>
            <a:pPr marL="571500" marR="0" lvl="1" indent="0" algn="l" defTabSz="914400" rtl="0" eaLnBrk="1" fontAlgn="auto" latinLnBrk="0" hangingPunct="1">
              <a:lnSpc>
                <a:spcPct val="150000"/>
              </a:lnSpc>
              <a:spcBef>
                <a:spcPts val="0"/>
              </a:spcBef>
              <a:spcAft>
                <a:spcPts val="0"/>
              </a:spcAft>
              <a:buClr>
                <a:srgbClr val="000000"/>
              </a:buClr>
              <a:buSzPts val="1800"/>
              <a:buNone/>
              <a:tabLst/>
              <a:defRPr/>
            </a:pPr>
            <a:endParaRPr lang="en-US" altLang="zh-CN" sz="1800" kern="0" dirty="0">
              <a:solidFill>
                <a:srgbClr val="000000"/>
              </a:solidFill>
              <a:latin typeface="標楷體" panose="03000509000000000000" pitchFamily="65" charset="-120"/>
              <a:ea typeface="標楷體" panose="03000509000000000000" pitchFamily="65" charset="-120"/>
              <a:cs typeface="Open Sans"/>
              <a:sym typeface="Open Sans"/>
            </a:endParaRPr>
          </a:p>
          <a:p>
            <a:pPr marL="571500" marR="0" lvl="1" indent="0" algn="l" defTabSz="914400" rtl="0" eaLnBrk="1" fontAlgn="auto" latinLnBrk="0" hangingPunct="1">
              <a:lnSpc>
                <a:spcPct val="150000"/>
              </a:lnSpc>
              <a:spcBef>
                <a:spcPts val="0"/>
              </a:spcBef>
              <a:spcAft>
                <a:spcPts val="0"/>
              </a:spcAft>
              <a:buClr>
                <a:srgbClr val="000000"/>
              </a:buClr>
              <a:buSzPts val="1800"/>
              <a:buNone/>
              <a:tabLst/>
              <a:defRPr/>
            </a:pPr>
            <a:r>
              <a:rPr kumimoji="0" lang="zh-TW" altLang="en-US"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rPr>
              <a:t>示範影片</a:t>
            </a:r>
            <a:r>
              <a:rPr lang="en-US" altLang="zh-TW" sz="1800" kern="0" dirty="0">
                <a:solidFill>
                  <a:srgbClr val="000000"/>
                </a:solidFill>
                <a:latin typeface="標楷體" panose="03000509000000000000" pitchFamily="65" charset="-120"/>
                <a:ea typeface="標楷體" panose="03000509000000000000" pitchFamily="65" charset="-120"/>
                <a:cs typeface="Open Sans"/>
                <a:sym typeface="Open Sans"/>
              </a:rPr>
              <a:t>: </a:t>
            </a:r>
            <a:r>
              <a:rPr lang="en-US" altLang="zh-TW" sz="1800" kern="0" dirty="0">
                <a:solidFill>
                  <a:srgbClr val="000000"/>
                </a:solidFill>
                <a:latin typeface="標楷體" panose="03000509000000000000" pitchFamily="65" charset="-120"/>
                <a:ea typeface="標楷體" panose="03000509000000000000" pitchFamily="65" charset="-120"/>
                <a:cs typeface="Open Sans"/>
                <a:sym typeface="Open Sans"/>
                <a:hlinkClick r:id="rId2"/>
              </a:rPr>
              <a:t>http://www.sunit2u.com/hkbu/cpdemo.mp4</a:t>
            </a:r>
            <a:r>
              <a:rPr lang="en-US" altLang="zh-TW" sz="1800" kern="0" dirty="0">
                <a:solidFill>
                  <a:srgbClr val="000000"/>
                </a:solidFill>
                <a:latin typeface="標楷體" panose="03000509000000000000" pitchFamily="65" charset="-120"/>
                <a:ea typeface="標楷體" panose="03000509000000000000" pitchFamily="65" charset="-120"/>
                <a:cs typeface="Open Sans"/>
                <a:sym typeface="Open Sans"/>
              </a:rPr>
              <a:t>  </a:t>
            </a:r>
            <a:endParaRPr kumimoji="0" lang="en-US" altLang="zh-CN" sz="1800" b="0" i="0" u="none" strike="noStrike" kern="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Open Sans"/>
              <a:sym typeface="Open Sans"/>
            </a:endParaRPr>
          </a:p>
        </p:txBody>
      </p:sp>
      <p:pic>
        <p:nvPicPr>
          <p:cNvPr id="8" name="圖片 7">
            <a:extLst>
              <a:ext uri="{FF2B5EF4-FFF2-40B4-BE49-F238E27FC236}">
                <a16:creationId xmlns:a16="http://schemas.microsoft.com/office/drawing/2014/main" id="{7F04F496-21CE-430F-9887-56679A0AEDFE}"/>
              </a:ext>
            </a:extLst>
          </p:cNvPr>
          <p:cNvPicPr>
            <a:picLocks noChangeAspect="1"/>
          </p:cNvPicPr>
          <p:nvPr/>
        </p:nvPicPr>
        <p:blipFill>
          <a:blip r:embed="rId3"/>
          <a:stretch>
            <a:fillRect/>
          </a:stretch>
        </p:blipFill>
        <p:spPr>
          <a:xfrm>
            <a:off x="7400010" y="101840"/>
            <a:ext cx="3712786" cy="2627604"/>
          </a:xfrm>
          <a:prstGeom prst="rect">
            <a:avLst/>
          </a:prstGeom>
        </p:spPr>
      </p:pic>
      <p:pic>
        <p:nvPicPr>
          <p:cNvPr id="9" name="圖片 8">
            <a:extLst>
              <a:ext uri="{FF2B5EF4-FFF2-40B4-BE49-F238E27FC236}">
                <a16:creationId xmlns:a16="http://schemas.microsoft.com/office/drawing/2014/main" id="{726A3429-D71B-498E-BE02-512B217870D2}"/>
              </a:ext>
            </a:extLst>
          </p:cNvPr>
          <p:cNvPicPr>
            <a:picLocks noChangeAspect="1"/>
          </p:cNvPicPr>
          <p:nvPr/>
        </p:nvPicPr>
        <p:blipFill>
          <a:blip r:embed="rId4"/>
          <a:stretch>
            <a:fillRect/>
          </a:stretch>
        </p:blipFill>
        <p:spPr>
          <a:xfrm>
            <a:off x="8122148" y="1863288"/>
            <a:ext cx="3615241" cy="1993565"/>
          </a:xfrm>
          <a:prstGeom prst="rect">
            <a:avLst/>
          </a:prstGeom>
        </p:spPr>
      </p:pic>
      <p:pic>
        <p:nvPicPr>
          <p:cNvPr id="10" name="圖片 9">
            <a:extLst>
              <a:ext uri="{FF2B5EF4-FFF2-40B4-BE49-F238E27FC236}">
                <a16:creationId xmlns:a16="http://schemas.microsoft.com/office/drawing/2014/main" id="{D8FB3A93-1BD6-4675-98BB-D6580D629F3E}"/>
              </a:ext>
            </a:extLst>
          </p:cNvPr>
          <p:cNvPicPr>
            <a:picLocks noChangeAspect="1"/>
          </p:cNvPicPr>
          <p:nvPr/>
        </p:nvPicPr>
        <p:blipFill>
          <a:blip r:embed="rId5"/>
          <a:stretch>
            <a:fillRect/>
          </a:stretch>
        </p:blipFill>
        <p:spPr>
          <a:xfrm>
            <a:off x="8640353" y="3685702"/>
            <a:ext cx="3097036" cy="1932599"/>
          </a:xfrm>
          <a:prstGeom prst="rect">
            <a:avLst/>
          </a:prstGeom>
        </p:spPr>
      </p:pic>
      <p:pic>
        <p:nvPicPr>
          <p:cNvPr id="11" name="圖片 10">
            <a:extLst>
              <a:ext uri="{FF2B5EF4-FFF2-40B4-BE49-F238E27FC236}">
                <a16:creationId xmlns:a16="http://schemas.microsoft.com/office/drawing/2014/main" id="{37AA85C0-D998-4F3D-AB96-5363BB2F60C4}"/>
              </a:ext>
            </a:extLst>
          </p:cNvPr>
          <p:cNvPicPr>
            <a:picLocks noChangeAspect="1"/>
          </p:cNvPicPr>
          <p:nvPr/>
        </p:nvPicPr>
        <p:blipFill>
          <a:blip r:embed="rId6"/>
          <a:stretch>
            <a:fillRect/>
          </a:stretch>
        </p:blipFill>
        <p:spPr>
          <a:xfrm>
            <a:off x="9024125" y="5616141"/>
            <a:ext cx="2482120" cy="1078274"/>
          </a:xfrm>
          <a:prstGeom prst="rect">
            <a:avLst/>
          </a:prstGeom>
        </p:spPr>
      </p:pic>
    </p:spTree>
    <p:extLst>
      <p:ext uri="{BB962C8B-B14F-4D97-AF65-F5344CB8AC3E}">
        <p14:creationId xmlns:p14="http://schemas.microsoft.com/office/powerpoint/2010/main" val="396057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3A955C-6E39-467E-A566-F6B2EFD1723E}"/>
              </a:ext>
            </a:extLst>
          </p:cNvPr>
          <p:cNvSpPr>
            <a:spLocks noGrp="1"/>
          </p:cNvSpPr>
          <p:nvPr>
            <p:ph type="title"/>
          </p:nvPr>
        </p:nvSpPr>
        <p:spPr/>
        <p:txBody>
          <a:bodyPr/>
          <a:lstStyle/>
          <a:p>
            <a:r>
              <a:rPr lang="zh-TW" altLang="en-US" dirty="0"/>
              <a:t>滑鼠自動點撃系統</a:t>
            </a:r>
            <a:endParaRPr lang="zh-HK" altLang="en-US" dirty="0"/>
          </a:p>
        </p:txBody>
      </p:sp>
      <p:sp>
        <p:nvSpPr>
          <p:cNvPr id="3" name="直排文字版面配置區 2">
            <a:extLst>
              <a:ext uri="{FF2B5EF4-FFF2-40B4-BE49-F238E27FC236}">
                <a16:creationId xmlns:a16="http://schemas.microsoft.com/office/drawing/2014/main" id="{8A94CC7E-0AAB-4D69-ABC2-E103F4EAE88B}"/>
              </a:ext>
            </a:extLst>
          </p:cNvPr>
          <p:cNvSpPr>
            <a:spLocks noGrp="1"/>
          </p:cNvSpPr>
          <p:nvPr>
            <p:ph type="body" orient="vert" idx="1"/>
          </p:nvPr>
        </p:nvSpPr>
        <p:spPr>
          <a:xfrm>
            <a:off x="604007" y="1236444"/>
            <a:ext cx="8669995" cy="5457971"/>
          </a:xfrm>
        </p:spPr>
        <p:txBody>
          <a:bodyPr vert="horz">
            <a:normAutofit/>
          </a:bodyPr>
          <a:lstStyle/>
          <a:p>
            <a:pPr marL="0" indent="0">
              <a:buNone/>
            </a:pPr>
            <a:r>
              <a:rPr lang="zh-CN" altLang="en-US" dirty="0">
                <a:latin typeface="標楷體" panose="03000509000000000000" pitchFamily="65" charset="-120"/>
                <a:ea typeface="標楷體" panose="03000509000000000000" pitchFamily="65" charset="-120"/>
              </a:rPr>
              <a:t>功能</a:t>
            </a:r>
            <a:r>
              <a:rPr lang="en-US" altLang="zh-CN" dirty="0">
                <a:latin typeface="標楷體" panose="03000509000000000000" pitchFamily="65" charset="-120"/>
                <a:ea typeface="標楷體" panose="03000509000000000000" pitchFamily="65" charset="-120"/>
              </a:rPr>
              <a:t>: </a:t>
            </a:r>
          </a:p>
          <a:p>
            <a:pPr>
              <a:buFontTx/>
              <a:buChar char="-"/>
            </a:pPr>
            <a:r>
              <a:rPr lang="zh-CN" altLang="en-US" dirty="0">
                <a:latin typeface="標楷體" panose="03000509000000000000" pitchFamily="65" charset="-120"/>
                <a:ea typeface="標楷體" panose="03000509000000000000" pitchFamily="65" charset="-120"/>
              </a:rPr>
              <a:t>系統能檢測使用者利用操縱杆所控制的</a:t>
            </a:r>
            <a:r>
              <a:rPr lang="zh-CN" altLang="en-US" b="1" dirty="0">
                <a:solidFill>
                  <a:srgbClr val="FF0000"/>
                </a:solidFill>
                <a:latin typeface="標楷體" panose="03000509000000000000" pitchFamily="65" charset="-120"/>
                <a:ea typeface="標楷體" panose="03000509000000000000" pitchFamily="65" charset="-120"/>
              </a:rPr>
              <a:t>鼠標在</a:t>
            </a:r>
            <a:r>
              <a:rPr lang="en-US" altLang="zh-CN" b="1" dirty="0">
                <a:solidFill>
                  <a:srgbClr val="FF0000"/>
                </a:solidFill>
                <a:latin typeface="標楷體" panose="03000509000000000000" pitchFamily="65" charset="-120"/>
                <a:ea typeface="標楷體" panose="03000509000000000000" pitchFamily="65" charset="-120"/>
              </a:rPr>
              <a:t>2</a:t>
            </a:r>
            <a:r>
              <a:rPr lang="zh-CN" altLang="en-US" b="1" dirty="0">
                <a:solidFill>
                  <a:srgbClr val="FF0000"/>
                </a:solidFill>
                <a:latin typeface="標楷體" panose="03000509000000000000" pitchFamily="65" charset="-120"/>
                <a:ea typeface="標楷體" panose="03000509000000000000" pitchFamily="65" charset="-120"/>
              </a:rPr>
              <a:t>秒內的</a:t>
            </a:r>
            <a:r>
              <a:rPr lang="zh-TW" altLang="en-US" b="1" dirty="0">
                <a:solidFill>
                  <a:srgbClr val="FF0000"/>
                </a:solidFill>
                <a:latin typeface="標楷體" panose="03000509000000000000" pitchFamily="65" charset="-120"/>
                <a:ea typeface="標楷體" panose="03000509000000000000" pitchFamily="65" charset="-120"/>
              </a:rPr>
              <a:t>原定</a:t>
            </a:r>
            <a:r>
              <a:rPr lang="zh-CN" altLang="en-US" b="1" dirty="0">
                <a:solidFill>
                  <a:srgbClr val="FF0000"/>
                </a:solidFill>
                <a:latin typeface="標楷體" panose="03000509000000000000" pitchFamily="65" charset="-120"/>
                <a:ea typeface="標楷體" panose="03000509000000000000" pitchFamily="65" charset="-120"/>
              </a:rPr>
              <a:t>位置狀態</a:t>
            </a:r>
            <a:r>
              <a:rPr lang="zh-CN" altLang="en-US" dirty="0">
                <a:latin typeface="標楷體" panose="03000509000000000000" pitchFamily="65" charset="-120"/>
                <a:ea typeface="標楷體" panose="03000509000000000000" pitchFamily="65" charset="-120"/>
              </a:rPr>
              <a:t>，然後</a:t>
            </a:r>
            <a:r>
              <a:rPr lang="zh-CN" altLang="en-US" b="1" dirty="0">
                <a:solidFill>
                  <a:srgbClr val="FF0000"/>
                </a:solidFill>
                <a:latin typeface="標楷體" panose="03000509000000000000" pitchFamily="65" charset="-120"/>
                <a:ea typeface="標楷體" panose="03000509000000000000" pitchFamily="65" charset="-120"/>
              </a:rPr>
              <a:t>自動發出滑鼠點擊的指令</a:t>
            </a:r>
            <a:r>
              <a:rPr lang="zh-CN" altLang="en-US" dirty="0">
                <a:latin typeface="標楷體" panose="03000509000000000000" pitchFamily="65" charset="-120"/>
                <a:ea typeface="標楷體" panose="03000509000000000000" pitchFamily="65" charset="-120"/>
              </a:rPr>
              <a:t>。這些指令包括左鍵按一下，按右鍵，按兩下及拖</a:t>
            </a:r>
            <a:r>
              <a:rPr lang="zh-TW" altLang="en-US" dirty="0">
                <a:latin typeface="標楷體" panose="03000509000000000000" pitchFamily="65" charset="-120"/>
                <a:ea typeface="標楷體" panose="03000509000000000000" pitchFamily="65" charset="-120"/>
              </a:rPr>
              <a:t>放功能</a:t>
            </a:r>
            <a:r>
              <a:rPr lang="zh-CN" altLang="en-US" dirty="0">
                <a:latin typeface="標楷體" panose="03000509000000000000" pitchFamily="65" charset="-120"/>
                <a:ea typeface="標楷體" panose="03000509000000000000" pitchFamily="65" charset="-120"/>
              </a:rPr>
              <a:t>。</a:t>
            </a:r>
            <a:endParaRPr lang="en-US" altLang="zh-CN"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好處</a:t>
            </a:r>
            <a:r>
              <a:rPr lang="en-US" altLang="zh-TW" dirty="0">
                <a:latin typeface="標楷體" panose="03000509000000000000" pitchFamily="65" charset="-120"/>
                <a:ea typeface="標楷體" panose="03000509000000000000" pitchFamily="65" charset="-120"/>
              </a:rPr>
              <a:t>:</a:t>
            </a:r>
            <a:endParaRPr lang="en-US" altLang="zh-CN" dirty="0">
              <a:latin typeface="標楷體" panose="03000509000000000000" pitchFamily="65" charset="-120"/>
              <a:ea typeface="標楷體" panose="03000509000000000000" pitchFamily="65" charset="-120"/>
            </a:endParaRPr>
          </a:p>
          <a:p>
            <a:pPr>
              <a:buFontTx/>
              <a:buChar char="-"/>
            </a:pPr>
            <a:r>
              <a:rPr lang="zh-CN" altLang="en-US" dirty="0">
                <a:latin typeface="標楷體" panose="03000509000000000000" pitchFamily="65" charset="-120"/>
                <a:ea typeface="標楷體" panose="03000509000000000000" pitchFamily="65" charset="-120"/>
              </a:rPr>
              <a:t>使用操縱杆移動滑鼠</a:t>
            </a:r>
            <a:r>
              <a:rPr lang="en-US" altLang="zh-CN"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與</a:t>
            </a:r>
            <a:r>
              <a:rPr lang="zh-CN" altLang="en-US" dirty="0">
                <a:latin typeface="標楷體" panose="03000509000000000000" pitchFamily="65" charset="-120"/>
                <a:ea typeface="標楷體" panose="03000509000000000000" pitchFamily="65" charset="-120"/>
              </a:rPr>
              <a:t>眼球控制鍵盤系統</a:t>
            </a:r>
            <a:r>
              <a:rPr lang="zh-TW" altLang="en-US" dirty="0">
                <a:latin typeface="標楷體" panose="03000509000000000000" pitchFamily="65" charset="-120"/>
                <a:ea typeface="標楷體" panose="03000509000000000000" pitchFamily="65" charset="-120"/>
              </a:rPr>
              <a:t>相比更</a:t>
            </a:r>
            <a:r>
              <a:rPr lang="zh-CN" altLang="en-US" dirty="0">
                <a:latin typeface="標楷體" panose="03000509000000000000" pitchFamily="65" charset="-120"/>
                <a:ea typeface="標楷體" panose="03000509000000000000" pitchFamily="65" charset="-120"/>
              </a:rPr>
              <a:t>快更靈敏。即使用戶在設定時選擇了按兩下或按右鍵，系統也可以靈活自動切換至其他功能，而無需使用者再次發出滑鼠功能切換的指令。 使用者控制滑鼠點擊的速度就能更快，重複性的移動也能大大減少。</a:t>
            </a:r>
            <a:endParaRPr lang="en-US" altLang="zh-CN"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適用場景</a:t>
            </a:r>
            <a:r>
              <a:rPr lang="en-US" altLang="zh-TW" dirty="0">
                <a:latin typeface="標楷體" panose="03000509000000000000" pitchFamily="65" charset="-120"/>
                <a:ea typeface="標楷體" panose="03000509000000000000" pitchFamily="65" charset="-120"/>
              </a:rPr>
              <a:t>:</a:t>
            </a:r>
            <a:endParaRPr lang="en-US" altLang="zh-TW" b="1" dirty="0">
              <a:solidFill>
                <a:srgbClr val="FF0000"/>
              </a:solidFill>
              <a:latin typeface="標楷體" panose="03000509000000000000" pitchFamily="65" charset="-120"/>
              <a:ea typeface="標楷體" panose="03000509000000000000" pitchFamily="65" charset="-120"/>
            </a:endParaRPr>
          </a:p>
          <a:p>
            <a:pPr>
              <a:buFontTx/>
              <a:buChar char="-"/>
            </a:pPr>
            <a:r>
              <a:rPr lang="zh-TW" altLang="en-US" b="1" dirty="0">
                <a:solidFill>
                  <a:srgbClr val="FF0000"/>
                </a:solidFill>
                <a:latin typeface="標楷體" panose="03000509000000000000" pitchFamily="65" charset="-120"/>
                <a:ea typeface="標楷體" panose="03000509000000000000" pitchFamily="65" charset="-120"/>
              </a:rPr>
              <a:t>學校考試</a:t>
            </a: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不能用聲控</a:t>
            </a:r>
            <a:endParaRPr lang="en-US" altLang="zh-TW" b="1" dirty="0">
              <a:solidFill>
                <a:srgbClr val="FF0000"/>
              </a:solidFill>
              <a:latin typeface="標楷體" panose="03000509000000000000" pitchFamily="65" charset="-120"/>
              <a:ea typeface="標楷體" panose="03000509000000000000" pitchFamily="65" charset="-120"/>
            </a:endParaRPr>
          </a:p>
          <a:p>
            <a:pPr>
              <a:buFontTx/>
              <a:buChar char="-"/>
            </a:pPr>
            <a:r>
              <a:rPr lang="zh-TW" altLang="en-US" b="1" dirty="0">
                <a:solidFill>
                  <a:srgbClr val="FF0000"/>
                </a:solidFill>
                <a:latin typeface="標楷體" panose="03000509000000000000" pitchFamily="65" charset="-120"/>
                <a:ea typeface="標楷體" panose="03000509000000000000" pitchFamily="65" charset="-120"/>
              </a:rPr>
              <a:t>百分百喪失說話能力</a:t>
            </a:r>
            <a:r>
              <a:rPr lang="en-US" altLang="zh-TW" b="1" dirty="0">
                <a:solidFill>
                  <a:srgbClr val="FF0000"/>
                </a:solidFill>
                <a:latin typeface="標楷體" panose="03000509000000000000" pitchFamily="65" charset="-120"/>
                <a:ea typeface="標楷體" panose="03000509000000000000" pitchFamily="65" charset="-120"/>
              </a:rPr>
              <a:t>; </a:t>
            </a:r>
            <a:r>
              <a:rPr lang="zh-TW" altLang="en-US" b="1" dirty="0">
                <a:solidFill>
                  <a:srgbClr val="FF0000"/>
                </a:solidFill>
                <a:latin typeface="標楷體" panose="03000509000000000000" pitchFamily="65" charset="-120"/>
                <a:ea typeface="標楷體" panose="03000509000000000000" pitchFamily="65" charset="-120"/>
              </a:rPr>
              <a:t>或在嘈雜環境下</a:t>
            </a:r>
            <a:endParaRPr lang="en-US" altLang="zh-TW" b="1" dirty="0">
              <a:solidFill>
                <a:srgbClr val="FF0000"/>
              </a:solidFill>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示範影片</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鳴謝</a:t>
            </a:r>
            <a:r>
              <a:rPr lang="en-US" altLang="zh-TW" dirty="0">
                <a:latin typeface="標楷體" panose="03000509000000000000" pitchFamily="65" charset="-120"/>
                <a:ea typeface="標楷體" panose="03000509000000000000" pitchFamily="65" charset="-120"/>
              </a:rPr>
              <a:t>Dr Clare Cheng </a:t>
            </a:r>
            <a:r>
              <a:rPr lang="zh-TW" altLang="en-US" dirty="0">
                <a:latin typeface="標楷體" panose="03000509000000000000" pitchFamily="65" charset="-120"/>
                <a:ea typeface="標楷體" panose="03000509000000000000" pitchFamily="65" charset="-120"/>
              </a:rPr>
              <a:t>幫手旁白</a:t>
            </a:r>
            <a:r>
              <a:rPr lang="en-US" altLang="zh-TW"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hlinkClick r:id="rId2"/>
              </a:rPr>
              <a:t>http://www.sunit2u.com/gies2020.mp4</a:t>
            </a:r>
            <a:r>
              <a:rPr lang="en-US" altLang="zh-TW" dirty="0">
                <a:latin typeface="標楷體" panose="03000509000000000000" pitchFamily="65" charset="-120"/>
                <a:ea typeface="標楷體" panose="03000509000000000000" pitchFamily="65" charset="-120"/>
              </a:rPr>
              <a:t>  </a:t>
            </a:r>
          </a:p>
        </p:txBody>
      </p:sp>
      <p:pic>
        <p:nvPicPr>
          <p:cNvPr id="4" name="圖片 3">
            <a:extLst>
              <a:ext uri="{FF2B5EF4-FFF2-40B4-BE49-F238E27FC236}">
                <a16:creationId xmlns:a16="http://schemas.microsoft.com/office/drawing/2014/main" id="{07008E50-AEEC-4E0D-8EB2-08C5A888CBA2}"/>
              </a:ext>
            </a:extLst>
          </p:cNvPr>
          <p:cNvPicPr>
            <a:picLocks noChangeAspect="1"/>
          </p:cNvPicPr>
          <p:nvPr/>
        </p:nvPicPr>
        <p:blipFill>
          <a:blip r:embed="rId3"/>
          <a:stretch>
            <a:fillRect/>
          </a:stretch>
        </p:blipFill>
        <p:spPr>
          <a:xfrm>
            <a:off x="9450256" y="609600"/>
            <a:ext cx="2536156" cy="3084843"/>
          </a:xfrm>
          <a:prstGeom prst="rect">
            <a:avLst/>
          </a:prstGeom>
        </p:spPr>
      </p:pic>
    </p:spTree>
    <p:extLst>
      <p:ext uri="{BB962C8B-B14F-4D97-AF65-F5344CB8AC3E}">
        <p14:creationId xmlns:p14="http://schemas.microsoft.com/office/powerpoint/2010/main" val="423377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3A955C-6E39-467E-A566-F6B2EFD1723E}"/>
              </a:ext>
            </a:extLst>
          </p:cNvPr>
          <p:cNvSpPr>
            <a:spLocks noGrp="1"/>
          </p:cNvSpPr>
          <p:nvPr>
            <p:ph type="title"/>
          </p:nvPr>
        </p:nvSpPr>
        <p:spPr/>
        <p:txBody>
          <a:bodyPr/>
          <a:lstStyle/>
          <a:p>
            <a:r>
              <a:rPr lang="zh-CN" altLang="en-US" dirty="0"/>
              <a:t>自動螢幕掃描系統</a:t>
            </a:r>
            <a:endParaRPr lang="zh-HK" altLang="en-US" dirty="0"/>
          </a:p>
        </p:txBody>
      </p:sp>
      <p:sp>
        <p:nvSpPr>
          <p:cNvPr id="3" name="直排文字版面配置區 2">
            <a:extLst>
              <a:ext uri="{FF2B5EF4-FFF2-40B4-BE49-F238E27FC236}">
                <a16:creationId xmlns:a16="http://schemas.microsoft.com/office/drawing/2014/main" id="{8A94CC7E-0AAB-4D69-ABC2-E103F4EAE88B}"/>
              </a:ext>
            </a:extLst>
          </p:cNvPr>
          <p:cNvSpPr>
            <a:spLocks noGrp="1"/>
          </p:cNvSpPr>
          <p:nvPr>
            <p:ph type="body" orient="vert" idx="1"/>
          </p:nvPr>
        </p:nvSpPr>
        <p:spPr>
          <a:xfrm>
            <a:off x="604007" y="1236444"/>
            <a:ext cx="8669995" cy="5457971"/>
          </a:xfrm>
        </p:spPr>
        <p:txBody>
          <a:bodyPr vert="horz">
            <a:normAutofit/>
          </a:bodyPr>
          <a:lstStyle/>
          <a:p>
            <a:pPr marL="0" indent="0">
              <a:buNone/>
            </a:pPr>
            <a:r>
              <a:rPr lang="zh-CN" altLang="en-US" dirty="0">
                <a:latin typeface="標楷體" panose="03000509000000000000" pitchFamily="65" charset="-120"/>
                <a:ea typeface="標楷體" panose="03000509000000000000" pitchFamily="65" charset="-120"/>
              </a:rPr>
              <a:t>功能</a:t>
            </a:r>
            <a:r>
              <a:rPr lang="en-US" altLang="zh-CN" dirty="0">
                <a:latin typeface="標楷體" panose="03000509000000000000" pitchFamily="65" charset="-120"/>
                <a:ea typeface="標楷體" panose="03000509000000000000" pitchFamily="65" charset="-120"/>
              </a:rPr>
              <a:t>: </a:t>
            </a:r>
          </a:p>
          <a:p>
            <a:pPr marL="342900" marR="0" lvl="0" indent="-342900" algn="l" defTabSz="457200" rtl="0" eaLnBrk="1" fontAlgn="auto" latinLnBrk="0" hangingPunct="1">
              <a:lnSpc>
                <a:spcPct val="100000"/>
              </a:lnSpc>
              <a:spcBef>
                <a:spcPts val="1000"/>
              </a:spcBef>
              <a:spcAft>
                <a:spcPts val="0"/>
              </a:spcAft>
              <a:buClr>
                <a:srgbClr val="90C226"/>
              </a:buClr>
              <a:buSzPct val="80000"/>
              <a:buFontTx/>
              <a:buChar char="-"/>
              <a:tabLst/>
              <a:defRPr/>
            </a:pPr>
            <a:r>
              <a:rPr kumimoji="0" lang="zh-CN" altLang="en-US" sz="1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系統僅使用</a:t>
            </a:r>
            <a:r>
              <a:rPr kumimoji="0" lang="zh-CN" altLang="en-US" sz="18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四個母音</a:t>
            </a:r>
            <a:r>
              <a:rPr kumimoji="0" lang="en-US" altLang="zh-CN" sz="18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 e, I, o]</a:t>
            </a:r>
            <a:r>
              <a:rPr kumimoji="0" lang="zh-CN" altLang="en-US" sz="18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來控制游標的移動方向</a:t>
            </a:r>
            <a:r>
              <a:rPr kumimoji="0" lang="en-US" altLang="zh-CN" sz="18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CN" altLang="en-US" sz="18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上、下、左、右</a:t>
            </a:r>
            <a:r>
              <a:rPr kumimoji="0" lang="en-US" altLang="zh-CN" sz="18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CN" altLang="en-US" sz="18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，其中第一個母音使用</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，其他母音已用於控制滑鼠點擊行為</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左鍵按一下、按右鍵、按兩下和拖放</a:t>
            </a:r>
            <a:r>
              <a:rPr kumimoji="0" lang="en-US" altLang="zh-CN" sz="1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a:t>
            </a:r>
            <a:r>
              <a:rPr kumimoji="0" lang="zh-CN" altLang="en-US" sz="1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rPr>
              <a:t>，以及它的移動速度。</a:t>
            </a:r>
            <a:endParaRPr kumimoji="0" lang="en-US" altLang="zh-CN" sz="1800" b="0"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mn-cs"/>
            </a:endParaRPr>
          </a:p>
          <a:p>
            <a:pPr marL="0" indent="0">
              <a:buNone/>
            </a:pPr>
            <a:r>
              <a:rPr lang="zh-TW" altLang="en-US" dirty="0">
                <a:latin typeface="標楷體" panose="03000509000000000000" pitchFamily="65" charset="-120"/>
                <a:ea typeface="標楷體" panose="03000509000000000000" pitchFamily="65" charset="-120"/>
              </a:rPr>
              <a:t>好處</a:t>
            </a:r>
            <a:r>
              <a:rPr lang="en-US" altLang="zh-TW" dirty="0">
                <a:latin typeface="標楷體" panose="03000509000000000000" pitchFamily="65" charset="-120"/>
                <a:ea typeface="標楷體" panose="03000509000000000000" pitchFamily="65" charset="-120"/>
              </a:rPr>
              <a:t>:</a:t>
            </a:r>
            <a:endParaRPr lang="en-US" altLang="zh-CN" dirty="0">
              <a:latin typeface="標楷體" panose="03000509000000000000" pitchFamily="65" charset="-120"/>
              <a:ea typeface="標楷體" panose="03000509000000000000" pitchFamily="65" charset="-120"/>
            </a:endParaRPr>
          </a:p>
          <a:p>
            <a:pPr>
              <a:buFontTx/>
              <a:buChar char="-"/>
            </a:pPr>
            <a:r>
              <a:rPr lang="zh-CN" altLang="en-US" dirty="0">
                <a:solidFill>
                  <a:srgbClr val="FF0000"/>
                </a:solidFill>
                <a:latin typeface="標楷體" panose="03000509000000000000" pitchFamily="65" charset="-120"/>
                <a:ea typeface="標楷體" panose="03000509000000000000" pitchFamily="65" charset="-120"/>
              </a:rPr>
              <a:t>部分使用者手或腳抓不住搖杆，四肢和眼球控制不好，不穩定。所有現有的眼動追蹤和操縱杆滑鼠系統都無法滿足其物理能力的限制。</a:t>
            </a:r>
            <a:r>
              <a:rPr lang="zh-CN" altLang="en-US" dirty="0">
                <a:latin typeface="標楷體" panose="03000509000000000000" pitchFamily="65" charset="-120"/>
                <a:ea typeface="標楷體" panose="03000509000000000000" pitchFamily="65" charset="-120"/>
              </a:rPr>
              <a:t>因此，我們開發了自動螢幕掃描系統來解決這個問題。</a:t>
            </a:r>
            <a:r>
              <a:rPr lang="zh-TW" altLang="en-US" dirty="0">
                <a:latin typeface="標楷體" panose="03000509000000000000" pitchFamily="65" charset="-120"/>
                <a:ea typeface="標楷體" panose="03000509000000000000" pitchFamily="65" charset="-120"/>
              </a:rPr>
              <a:t>只需簡單基本發音，即可自主控制滑鼠移動，操控電腦。</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適用場景</a:t>
            </a:r>
            <a:r>
              <a:rPr lang="en-US" altLang="zh-TW" dirty="0">
                <a:latin typeface="標楷體" panose="03000509000000000000" pitchFamily="65" charset="-120"/>
                <a:ea typeface="標楷體" panose="03000509000000000000" pitchFamily="65" charset="-120"/>
              </a:rPr>
              <a:t>:</a:t>
            </a:r>
            <a:endParaRPr lang="en-US" altLang="zh-TW" b="1" dirty="0">
              <a:solidFill>
                <a:srgbClr val="FF0000"/>
              </a:solidFill>
              <a:latin typeface="標楷體" panose="03000509000000000000" pitchFamily="65" charset="-120"/>
              <a:ea typeface="標楷體" panose="03000509000000000000" pitchFamily="65" charset="-120"/>
            </a:endParaRPr>
          </a:p>
          <a:p>
            <a:pPr>
              <a:buFontTx/>
              <a:buChar char="-"/>
            </a:pPr>
            <a:r>
              <a:rPr lang="zh-TW" altLang="en-US" b="1" dirty="0">
                <a:solidFill>
                  <a:srgbClr val="FF0000"/>
                </a:solidFill>
                <a:latin typeface="標楷體" panose="03000509000000000000" pitchFamily="65" charset="-120"/>
                <a:ea typeface="標楷體" panose="03000509000000000000" pitchFamily="65" charset="-120"/>
              </a:rPr>
              <a:t>家中環境</a:t>
            </a:r>
            <a:endParaRPr lang="en-US" altLang="zh-TW" b="1" dirty="0">
              <a:solidFill>
                <a:srgbClr val="FF0000"/>
              </a:solidFill>
              <a:latin typeface="標楷體" panose="03000509000000000000" pitchFamily="65" charset="-120"/>
              <a:ea typeface="標楷體" panose="03000509000000000000" pitchFamily="65" charset="-120"/>
            </a:endParaRPr>
          </a:p>
          <a:p>
            <a:pPr>
              <a:buFontTx/>
              <a:buChar char="-"/>
            </a:pPr>
            <a:r>
              <a:rPr lang="zh-TW" altLang="en-US" b="1" dirty="0">
                <a:solidFill>
                  <a:srgbClr val="FF0000"/>
                </a:solidFill>
                <a:latin typeface="標楷體" panose="03000509000000000000" pitchFamily="65" charset="-120"/>
                <a:ea typeface="標楷體" panose="03000509000000000000" pitchFamily="65" charset="-120"/>
              </a:rPr>
              <a:t>年幼子女，學習簡單電腦操作</a:t>
            </a:r>
            <a:endParaRPr lang="en-US" altLang="zh-TW" b="1" dirty="0">
              <a:solidFill>
                <a:srgbClr val="FF0000"/>
              </a:solidFill>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示範影片</a:t>
            </a:r>
            <a:r>
              <a:rPr lang="en-US" altLang="zh-TW"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hlinkClick r:id="rId2"/>
              </a:rPr>
              <a:t>http://webfile.cp2joy.com/AutoScreen.mp4</a:t>
            </a: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67A1499E-A131-4DA5-2928-A08473A36093}"/>
              </a:ext>
            </a:extLst>
          </p:cNvPr>
          <p:cNvPicPr>
            <a:picLocks noChangeAspect="1"/>
          </p:cNvPicPr>
          <p:nvPr/>
        </p:nvPicPr>
        <p:blipFill>
          <a:blip r:embed="rId3"/>
          <a:stretch>
            <a:fillRect/>
          </a:stretch>
        </p:blipFill>
        <p:spPr>
          <a:xfrm>
            <a:off x="8442897" y="3957777"/>
            <a:ext cx="3342857" cy="2866667"/>
          </a:xfrm>
          <a:prstGeom prst="rect">
            <a:avLst/>
          </a:prstGeom>
        </p:spPr>
      </p:pic>
    </p:spTree>
    <p:extLst>
      <p:ext uri="{BB962C8B-B14F-4D97-AF65-F5344CB8AC3E}">
        <p14:creationId xmlns:p14="http://schemas.microsoft.com/office/powerpoint/2010/main" val="219361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845F02-6F32-424F-AD6B-F897EF16590E}"/>
              </a:ext>
            </a:extLst>
          </p:cNvPr>
          <p:cNvSpPr>
            <a:spLocks noGrp="1"/>
          </p:cNvSpPr>
          <p:nvPr>
            <p:ph type="title"/>
          </p:nvPr>
        </p:nvSpPr>
        <p:spPr/>
        <p:txBody>
          <a:bodyPr/>
          <a:lstStyle/>
          <a:p>
            <a:r>
              <a:rPr lang="zh-TW" altLang="en-US" dirty="0"/>
              <a:t>系統示範環節 </a:t>
            </a:r>
            <a:endParaRPr lang="zh-HK" altLang="en-US" dirty="0"/>
          </a:p>
        </p:txBody>
      </p:sp>
      <p:sp>
        <p:nvSpPr>
          <p:cNvPr id="3" name="直排文字版面配置區 2">
            <a:extLst>
              <a:ext uri="{FF2B5EF4-FFF2-40B4-BE49-F238E27FC236}">
                <a16:creationId xmlns:a16="http://schemas.microsoft.com/office/drawing/2014/main" id="{BFA16FE7-D9C3-4311-A881-CB37326D87F8}"/>
              </a:ext>
            </a:extLst>
          </p:cNvPr>
          <p:cNvSpPr>
            <a:spLocks noGrp="1"/>
          </p:cNvSpPr>
          <p:nvPr>
            <p:ph type="body" orient="vert" idx="1"/>
          </p:nvPr>
        </p:nvSpPr>
        <p:spPr>
          <a:xfrm>
            <a:off x="677334" y="1484851"/>
            <a:ext cx="8596668" cy="4556511"/>
          </a:xfrm>
        </p:spPr>
        <p:txBody>
          <a:bodyPr vert="horz">
            <a:normAutofit fontScale="92500" lnSpcReduction="10000"/>
          </a:bodyPr>
          <a:lstStyle/>
          <a:p>
            <a:r>
              <a:rPr lang="zh-TW" altLang="en-US" dirty="0"/>
              <a:t>收聽網上電臺</a:t>
            </a:r>
          </a:p>
          <a:p>
            <a:r>
              <a:rPr lang="zh-TW" altLang="en-US" dirty="0"/>
              <a:t>中文輸入</a:t>
            </a:r>
          </a:p>
          <a:p>
            <a:r>
              <a:rPr lang="zh-TW" altLang="en-US" dirty="0">
                <a:sym typeface="Wingdings 2" panose="05020102010507070707" pitchFamily="18" charset="2"/>
              </a:rPr>
              <a:t>提問時間</a:t>
            </a:r>
            <a:endParaRPr lang="en-US" altLang="zh-TW" dirty="0">
              <a:sym typeface="Wingdings 2" panose="05020102010507070707" pitchFamily="18" charset="2"/>
            </a:endParaRPr>
          </a:p>
          <a:p>
            <a:endParaRPr lang="en-US" altLang="zh-TW" dirty="0">
              <a:sym typeface="Wingdings 2" panose="05020102010507070707" pitchFamily="18" charset="2"/>
            </a:endParaRPr>
          </a:p>
          <a:p>
            <a:pPr marL="0" indent="0">
              <a:buNone/>
            </a:pPr>
            <a:r>
              <a:rPr lang="zh-TW" altLang="en-US" dirty="0">
                <a:sym typeface="Wingdings 2" panose="05020102010507070707" pitchFamily="18" charset="2"/>
              </a:rPr>
              <a:t>香港特區政府官網</a:t>
            </a:r>
            <a:endParaRPr lang="en-US" altLang="zh-TW" dirty="0">
              <a:sym typeface="Wingdings 2" panose="05020102010507070707" pitchFamily="18" charset="2"/>
            </a:endParaRPr>
          </a:p>
          <a:p>
            <a:pPr marL="0" indent="0">
              <a:buNone/>
            </a:pPr>
            <a:r>
              <a:rPr lang="en-US" altLang="zh-TW" dirty="0">
                <a:sym typeface="Wingdings 2" panose="05020102010507070707" pitchFamily="18" charset="2"/>
                <a:hlinkClick r:id="rId2"/>
              </a:rPr>
              <a:t>https://sc.youth.gov.hk/TuniS/www.youth.gov.hk/tc/startup/stories/detail.htm?content-id=2375781&amp;section=SA</a:t>
            </a:r>
            <a:endParaRPr lang="en-US" altLang="zh-TW" dirty="0">
              <a:sym typeface="Wingdings 2" panose="05020102010507070707" pitchFamily="18" charset="2"/>
            </a:endParaRPr>
          </a:p>
          <a:p>
            <a:pPr marL="0" indent="0">
              <a:buNone/>
            </a:pPr>
            <a:r>
              <a:rPr lang="en-US" altLang="zh-TW" dirty="0">
                <a:sym typeface="Wingdings 2" panose="05020102010507070707" pitchFamily="18" charset="2"/>
                <a:hlinkClick r:id="rId3"/>
              </a:rPr>
              <a:t>https://sc.sie.gov.hk/TuniS/www.sie.gov.hk/tc/resources/hksi/detail.page?content=10178</a:t>
            </a:r>
            <a:endParaRPr lang="en-US" altLang="zh-TW" dirty="0">
              <a:sym typeface="Wingdings 2" panose="05020102010507070707" pitchFamily="18" charset="2"/>
            </a:endParaRPr>
          </a:p>
          <a:p>
            <a:pPr marL="0" indent="0">
              <a:buNone/>
            </a:pPr>
            <a:r>
              <a:rPr lang="en-US" altLang="zh-TW" dirty="0">
                <a:sym typeface="Wingdings 2" panose="05020102010507070707" pitchFamily="18" charset="2"/>
                <a:hlinkClick r:id="rId4"/>
              </a:rPr>
              <a:t>https://sc.sie.gov.hk/TuniS/www.sie.gov.hk/tc/our-work/funded-ventures/detail.page?content=11845</a:t>
            </a:r>
            <a:r>
              <a:rPr lang="en-US" altLang="zh-TW" dirty="0">
                <a:sym typeface="Wingdings 2" panose="05020102010507070707" pitchFamily="18" charset="2"/>
              </a:rPr>
              <a:t> </a:t>
            </a:r>
          </a:p>
          <a:p>
            <a:pPr marL="0" indent="0">
              <a:buNone/>
            </a:pPr>
            <a:endParaRPr lang="en-US" altLang="zh-HK" dirty="0">
              <a:sym typeface="Wingdings 2" panose="05020102010507070707" pitchFamily="18" charset="2"/>
            </a:endParaRPr>
          </a:p>
          <a:p>
            <a:pPr marL="0" indent="0">
              <a:buNone/>
            </a:pPr>
            <a:r>
              <a:rPr lang="zh-TW" altLang="en-US" dirty="0">
                <a:sym typeface="Wingdings 2" panose="05020102010507070707" pitchFamily="18" charset="2"/>
              </a:rPr>
              <a:t>系統參考檔</a:t>
            </a:r>
            <a:r>
              <a:rPr lang="en-US" altLang="zh-TW" dirty="0">
                <a:sym typeface="Wingdings 2" panose="05020102010507070707" pitchFamily="18" charset="2"/>
              </a:rPr>
              <a:t>: </a:t>
            </a:r>
            <a:r>
              <a:rPr lang="en-US" altLang="zh-TW" dirty="0">
                <a:sym typeface="Wingdings 2" panose="05020102010507070707" pitchFamily="18" charset="2"/>
                <a:hlinkClick r:id="rId5"/>
              </a:rPr>
              <a:t>http://www.sunit2u.com/sysdoc/cndoc/</a:t>
            </a:r>
            <a:r>
              <a:rPr lang="en-US" altLang="zh-TW" dirty="0">
                <a:sym typeface="Wingdings 2" panose="05020102010507070707" pitchFamily="18" charset="2"/>
              </a:rPr>
              <a:t> </a:t>
            </a:r>
            <a:r>
              <a:rPr lang="en-US" altLang="zh-HK" dirty="0">
                <a:sym typeface="Wingdings 2" panose="05020102010507070707" pitchFamily="18" charset="2"/>
              </a:rPr>
              <a:t> </a:t>
            </a:r>
            <a:endParaRPr lang="en-US" altLang="zh-TW" dirty="0">
              <a:sym typeface="Wingdings 2" panose="05020102010507070707" pitchFamily="18" charset="2"/>
            </a:endParaRPr>
          </a:p>
          <a:p>
            <a:pPr marL="0" indent="0">
              <a:buNone/>
            </a:pPr>
            <a:endParaRPr lang="en-US" altLang="zh-TW" dirty="0">
              <a:sym typeface="Wingdings 2" panose="05020102010507070707" pitchFamily="18" charset="2"/>
            </a:endParaRPr>
          </a:p>
        </p:txBody>
      </p:sp>
    </p:spTree>
    <p:extLst>
      <p:ext uri="{BB962C8B-B14F-4D97-AF65-F5344CB8AC3E}">
        <p14:creationId xmlns:p14="http://schemas.microsoft.com/office/powerpoint/2010/main" val="370967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845F02-6F32-424F-AD6B-F897EF16590E}"/>
              </a:ext>
            </a:extLst>
          </p:cNvPr>
          <p:cNvSpPr>
            <a:spLocks noGrp="1"/>
          </p:cNvSpPr>
          <p:nvPr>
            <p:ph type="title"/>
          </p:nvPr>
        </p:nvSpPr>
        <p:spPr/>
        <p:txBody>
          <a:bodyPr/>
          <a:lstStyle/>
          <a:p>
            <a:r>
              <a:rPr lang="zh-TW" altLang="en-US" dirty="0"/>
              <a:t>產品</a:t>
            </a:r>
            <a:r>
              <a:rPr lang="zh-TW" altLang="en-US" dirty="0">
                <a:sym typeface="Wingdings 2" panose="05020102010507070707" pitchFamily="18" charset="2"/>
              </a:rPr>
              <a:t>查詢</a:t>
            </a:r>
            <a:endParaRPr lang="zh-HK" altLang="en-US" dirty="0"/>
          </a:p>
        </p:txBody>
      </p:sp>
      <p:sp>
        <p:nvSpPr>
          <p:cNvPr id="3" name="直排文字版面配置區 2">
            <a:extLst>
              <a:ext uri="{FF2B5EF4-FFF2-40B4-BE49-F238E27FC236}">
                <a16:creationId xmlns:a16="http://schemas.microsoft.com/office/drawing/2014/main" id="{BFA16FE7-D9C3-4311-A881-CB37326D87F8}"/>
              </a:ext>
            </a:extLst>
          </p:cNvPr>
          <p:cNvSpPr>
            <a:spLocks noGrp="1"/>
          </p:cNvSpPr>
          <p:nvPr>
            <p:ph type="body" orient="vert" idx="1"/>
          </p:nvPr>
        </p:nvSpPr>
        <p:spPr>
          <a:xfrm>
            <a:off x="677334" y="1484851"/>
            <a:ext cx="8596668" cy="4556511"/>
          </a:xfrm>
        </p:spPr>
        <p:txBody>
          <a:bodyPr vert="horz">
            <a:normAutofit/>
          </a:bodyPr>
          <a:lstStyle/>
          <a:p>
            <a:pPr marL="0" indent="0">
              <a:buNone/>
            </a:pPr>
            <a:r>
              <a:rPr lang="zh-TW" altLang="en-US" dirty="0">
                <a:sym typeface="Wingdings 2" panose="05020102010507070707" pitchFamily="18" charset="2"/>
              </a:rPr>
              <a:t>系統服務</a:t>
            </a:r>
            <a:r>
              <a:rPr lang="en-US" altLang="zh-TW" dirty="0">
                <a:sym typeface="Wingdings 2" panose="05020102010507070707" pitchFamily="18" charset="2"/>
              </a:rPr>
              <a:t>:</a:t>
            </a:r>
          </a:p>
          <a:p>
            <a:pPr marL="0" indent="0">
              <a:buNone/>
            </a:pPr>
            <a:r>
              <a:rPr lang="zh-TW" altLang="en-US" b="1" dirty="0">
                <a:solidFill>
                  <a:srgbClr val="FF0000"/>
                </a:solidFill>
                <a:sym typeface="Wingdings 2" panose="05020102010507070707" pitchFamily="18" charset="2"/>
              </a:rPr>
              <a:t>為保障客戶個人私隱</a:t>
            </a:r>
            <a:r>
              <a:rPr lang="en-US" altLang="zh-TW" b="1" dirty="0">
                <a:solidFill>
                  <a:srgbClr val="FF0000"/>
                </a:solidFill>
                <a:sym typeface="Wingdings 2" panose="05020102010507070707" pitchFamily="18" charset="2"/>
              </a:rPr>
              <a:t>:</a:t>
            </a:r>
          </a:p>
          <a:p>
            <a:pPr>
              <a:buFontTx/>
              <a:buChar char="-"/>
            </a:pPr>
            <a:r>
              <a:rPr lang="zh-TW" altLang="en-US" b="1" dirty="0">
                <a:solidFill>
                  <a:srgbClr val="FF0000"/>
                </a:solidFill>
                <a:sym typeface="Wingdings 2" panose="05020102010507070707" pitchFamily="18" charset="2"/>
              </a:rPr>
              <a:t>提供獨立雲端計算和存儲服務</a:t>
            </a:r>
            <a:r>
              <a:rPr lang="en-US" altLang="zh-TW" b="1" dirty="0">
                <a:solidFill>
                  <a:srgbClr val="FF0000"/>
                </a:solidFill>
                <a:sym typeface="Wingdings 2" panose="05020102010507070707" pitchFamily="18" charset="2"/>
              </a:rPr>
              <a:t>, </a:t>
            </a:r>
            <a:r>
              <a:rPr lang="zh-TW" altLang="en-US" b="1" dirty="0">
                <a:solidFill>
                  <a:srgbClr val="FF0000"/>
                </a:solidFill>
                <a:sym typeface="Wingdings 2" panose="05020102010507070707" pitchFamily="18" charset="2"/>
              </a:rPr>
              <a:t>來保存所有相關資料</a:t>
            </a:r>
            <a:endParaRPr lang="en-US" altLang="zh-TW" b="1" dirty="0">
              <a:solidFill>
                <a:srgbClr val="FF0000"/>
              </a:solidFill>
              <a:sym typeface="Wingdings 2" panose="05020102010507070707" pitchFamily="18" charset="2"/>
            </a:endParaRPr>
          </a:p>
          <a:p>
            <a:pPr>
              <a:buFontTx/>
              <a:buChar char="-"/>
            </a:pPr>
            <a:r>
              <a:rPr lang="zh-TW" altLang="en-US" b="1" dirty="0">
                <a:solidFill>
                  <a:srgbClr val="FF0000"/>
                </a:solidFill>
                <a:sym typeface="Wingdings 2" panose="05020102010507070707" pitchFamily="18" charset="2"/>
              </a:rPr>
              <a:t>提供特製或度身訂做系統升級</a:t>
            </a:r>
            <a:r>
              <a:rPr lang="zh-TW" altLang="en-US" b="1" dirty="0">
                <a:solidFill>
                  <a:srgbClr val="FF0000"/>
                </a:solidFill>
                <a:latin typeface="新細明體" panose="02020500000000000000" pitchFamily="18" charset="-120"/>
                <a:ea typeface="新細明體" panose="02020500000000000000" pitchFamily="18" charset="-120"/>
                <a:sym typeface="Wingdings 2" panose="05020102010507070707" pitchFamily="18" charset="2"/>
              </a:rPr>
              <a:t>、支援軟體維護和硬體研發等服務</a:t>
            </a:r>
            <a:endParaRPr lang="en-US" altLang="zh-TW" b="1" dirty="0">
              <a:solidFill>
                <a:srgbClr val="FF0000"/>
              </a:solidFill>
              <a:latin typeface="新細明體" panose="02020500000000000000" pitchFamily="18" charset="-120"/>
              <a:ea typeface="新細明體" panose="02020500000000000000" pitchFamily="18" charset="-120"/>
              <a:sym typeface="Wingdings 2" panose="05020102010507070707" pitchFamily="18" charset="2"/>
            </a:endParaRPr>
          </a:p>
          <a:p>
            <a:pPr>
              <a:buFontTx/>
              <a:buChar char="-"/>
            </a:pPr>
            <a:r>
              <a:rPr lang="zh-TW" altLang="en-US" dirty="0">
                <a:sym typeface="Wingdings 2" panose="05020102010507070707" pitchFamily="18" charset="2"/>
              </a:rPr>
              <a:t>每半年一次</a:t>
            </a:r>
            <a:r>
              <a:rPr lang="en-US" altLang="zh-TW" dirty="0">
                <a:sym typeface="Wingdings 2" panose="05020102010507070707" pitchFamily="18" charset="2"/>
              </a:rPr>
              <a:t>, </a:t>
            </a:r>
            <a:r>
              <a:rPr lang="zh-TW" altLang="en-US" dirty="0">
                <a:sym typeface="Wingdings 2" panose="05020102010507070707" pitchFamily="18" charset="2"/>
              </a:rPr>
              <a:t>系統升級</a:t>
            </a:r>
            <a:r>
              <a:rPr lang="en-US" altLang="zh-TW" dirty="0">
                <a:sym typeface="Wingdings 2" panose="05020102010507070707" pitchFamily="18" charset="2"/>
              </a:rPr>
              <a:t>, </a:t>
            </a:r>
            <a:r>
              <a:rPr lang="zh-TW" altLang="en-US" dirty="0">
                <a:sym typeface="Wingdings 2" panose="05020102010507070707" pitchFamily="18" charset="2"/>
              </a:rPr>
              <a:t>所有用戶歡迎提出要求</a:t>
            </a:r>
            <a:r>
              <a:rPr lang="en-US" altLang="zh-TW" dirty="0">
                <a:sym typeface="Wingdings 2" panose="05020102010507070707" pitchFamily="18" charset="2"/>
              </a:rPr>
              <a:t>.</a:t>
            </a:r>
          </a:p>
          <a:p>
            <a:pPr marL="0" indent="0">
              <a:buNone/>
            </a:pPr>
            <a:endParaRPr lang="en-US" altLang="zh-TW" dirty="0">
              <a:sym typeface="Wingdings 2" panose="05020102010507070707" pitchFamily="18" charset="2"/>
            </a:endParaRPr>
          </a:p>
          <a:p>
            <a:pPr marL="0" indent="0">
              <a:buNone/>
            </a:pPr>
            <a:r>
              <a:rPr lang="zh-TW" altLang="en-US" dirty="0">
                <a:sym typeface="Wingdings 2" panose="05020102010507070707" pitchFamily="18" charset="2"/>
              </a:rPr>
              <a:t>聯絡方法</a:t>
            </a:r>
            <a:r>
              <a:rPr lang="en-US" altLang="zh-TW" dirty="0">
                <a:sym typeface="Wingdings 2" panose="05020102010507070707" pitchFamily="18" charset="2"/>
              </a:rPr>
              <a:t>: </a:t>
            </a:r>
            <a:r>
              <a:rPr lang="en-US" altLang="zh-TW" dirty="0">
                <a:sym typeface="Wingdings 2" panose="05020102010507070707" pitchFamily="18" charset="2"/>
                <a:hlinkClick r:id="rId2"/>
              </a:rPr>
              <a:t>saihocg@hotmail.com</a:t>
            </a:r>
            <a:endParaRPr lang="en-US" altLang="zh-TW" dirty="0">
              <a:sym typeface="Wingdings 2" panose="05020102010507070707" pitchFamily="18" charset="2"/>
            </a:endParaRPr>
          </a:p>
          <a:p>
            <a:pPr marL="0" indent="0">
              <a:buNone/>
            </a:pPr>
            <a:r>
              <a:rPr lang="zh-TW" altLang="en-US" dirty="0">
                <a:sym typeface="Wingdings 2" panose="05020102010507070707" pitchFamily="18" charset="2"/>
              </a:rPr>
              <a:t>公司電郵與相關查詢</a:t>
            </a:r>
            <a:r>
              <a:rPr lang="en-US" altLang="zh-TW" dirty="0">
                <a:sym typeface="Wingdings 2" panose="05020102010507070707" pitchFamily="18" charset="2"/>
              </a:rPr>
              <a:t>: </a:t>
            </a:r>
            <a:r>
              <a:rPr lang="en-US" altLang="zh-TW" dirty="0">
                <a:sym typeface="Wingdings 2" panose="05020102010507070707" pitchFamily="18" charset="2"/>
                <a:hlinkClick r:id="rId3"/>
              </a:rPr>
              <a:t>cp2joy@gmail.com</a:t>
            </a:r>
            <a:endParaRPr lang="en-US" altLang="zh-TW" dirty="0">
              <a:sym typeface="Wingdings 2" panose="05020102010507070707" pitchFamily="18" charset="2"/>
            </a:endParaRPr>
          </a:p>
          <a:p>
            <a:pPr marL="0" indent="0">
              <a:buNone/>
            </a:pPr>
            <a:endParaRPr lang="en-US" altLang="zh-TW" dirty="0">
              <a:sym typeface="Wingdings 2" panose="05020102010507070707" pitchFamily="18" charset="2"/>
            </a:endParaRPr>
          </a:p>
        </p:txBody>
      </p:sp>
    </p:spTree>
    <p:extLst>
      <p:ext uri="{BB962C8B-B14F-4D97-AF65-F5344CB8AC3E}">
        <p14:creationId xmlns:p14="http://schemas.microsoft.com/office/powerpoint/2010/main" val="1052878142"/>
      </p:ext>
    </p:extLst>
  </p:cSld>
  <p:clrMapOvr>
    <a:masterClrMapping/>
  </p:clrMapOvr>
</p:sld>
</file>

<file path=ppt/theme/theme1.xml><?xml version="1.0" encoding="utf-8"?>
<a:theme xmlns:a="http://schemas.openxmlformats.org/drawingml/2006/main" name="多面向">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C64F6F5B8A6A0641934509D9F44BF263" ma:contentTypeVersion="0" ma:contentTypeDescription="建立新的文件。" ma:contentTypeScope="" ma:versionID="9b94fcf83e298a2b29e5e74bc307ad11">
  <xsd:schema xmlns:xsd="http://www.w3.org/2001/XMLSchema" xmlns:xs="http://www.w3.org/2001/XMLSchema" xmlns:p="http://schemas.microsoft.com/office/2006/metadata/properties" targetNamespace="http://schemas.microsoft.com/office/2006/metadata/properties" ma:root="true" ma:fieldsID="2f2c8fb1c8a449474d8c65bd036557c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66EDC8-9D62-4EE8-9C13-8398D2D36622}"/>
</file>

<file path=customXml/itemProps2.xml><?xml version="1.0" encoding="utf-8"?>
<ds:datastoreItem xmlns:ds="http://schemas.openxmlformats.org/officeDocument/2006/customXml" ds:itemID="{9CC9A4A9-C281-4ABA-8A43-B579B159FEF1}"/>
</file>

<file path=customXml/itemProps3.xml><?xml version="1.0" encoding="utf-8"?>
<ds:datastoreItem xmlns:ds="http://schemas.openxmlformats.org/officeDocument/2006/customXml" ds:itemID="{93AC6511-64C3-4207-B116-EA9CE9B8F481}"/>
</file>

<file path=docProps/app.xml><?xml version="1.0" encoding="utf-8"?>
<Properties xmlns="http://schemas.openxmlformats.org/officeDocument/2006/extended-properties" xmlns:vt="http://schemas.openxmlformats.org/officeDocument/2006/docPropsVTypes">
  <Template>Facet</Template>
  <TotalTime>1297</TotalTime>
  <Words>743</Words>
  <Application>Microsoft Office PowerPoint</Application>
  <PresentationFormat>寬螢幕</PresentationFormat>
  <Paragraphs>52</Paragraphs>
  <Slides>6</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6</vt:i4>
      </vt:variant>
    </vt:vector>
  </HeadingPairs>
  <TitlesOfParts>
    <vt:vector size="13" baseType="lpstr">
      <vt:lpstr>新細明體</vt:lpstr>
      <vt:lpstr>標楷體</vt:lpstr>
      <vt:lpstr>Arial</vt:lpstr>
      <vt:lpstr>Open Sans</vt:lpstr>
      <vt:lpstr>Trebuchet MS</vt:lpstr>
      <vt:lpstr>Wingdings 3</vt:lpstr>
      <vt:lpstr>多面向</vt:lpstr>
      <vt:lpstr> CP2Joy IT System</vt:lpstr>
      <vt:lpstr>CP2Joy系統簡介</vt:lpstr>
      <vt:lpstr>滑鼠自動點撃系統</vt:lpstr>
      <vt:lpstr>自動螢幕掃描系統</vt:lpstr>
      <vt:lpstr>系統示範環節 </vt:lpstr>
      <vt:lpstr>產品查詢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世豪 張</dc:creator>
  <cp:lastModifiedBy>CHEUNG SAI HO</cp:lastModifiedBy>
  <cp:revision>70</cp:revision>
  <dcterms:created xsi:type="dcterms:W3CDTF">2019-01-17T07:45:50Z</dcterms:created>
  <dcterms:modified xsi:type="dcterms:W3CDTF">2022-07-16T09:37:54Z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0x010100C64F6F5B8A6A0641934509D9F44BF263</vt:lpwstr>
  </property>
</Properties>
</file>