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embeddedFontLst>
    <p:embeddedFont>
      <p:font typeface="PT Sans Narrow"/>
      <p:regular r:id="rId34"/>
      <p:bold r:id="rId35"/>
    </p:embeddedFont>
    <p:embeddedFont>
      <p:font typeface="Open Sans"/>
      <p:regular r:id="rId36"/>
      <p:bold r:id="rId37"/>
      <p:italic r:id="rId38"/>
      <p:boldItalic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PTSansNarrow-bold.fntdata"/><Relationship Id="rId12" Type="http://schemas.openxmlformats.org/officeDocument/2006/relationships/slide" Target="slides/slide8.xml"/><Relationship Id="rId34" Type="http://schemas.openxmlformats.org/officeDocument/2006/relationships/font" Target="fonts/PTSansNarrow-regular.fntdata"/><Relationship Id="rId15" Type="http://schemas.openxmlformats.org/officeDocument/2006/relationships/slide" Target="slides/slide11.xml"/><Relationship Id="rId37" Type="http://schemas.openxmlformats.org/officeDocument/2006/relationships/font" Target="fonts/OpenSans-bold.fntdata"/><Relationship Id="rId14" Type="http://schemas.openxmlformats.org/officeDocument/2006/relationships/slide" Target="slides/slide10.xml"/><Relationship Id="rId36" Type="http://schemas.openxmlformats.org/officeDocument/2006/relationships/font" Target="fonts/OpenSans-regular.fntdata"/><Relationship Id="rId17" Type="http://schemas.openxmlformats.org/officeDocument/2006/relationships/slide" Target="slides/slide13.xml"/><Relationship Id="rId39" Type="http://schemas.openxmlformats.org/officeDocument/2006/relationships/font" Target="fonts/OpenSans-boldItalic.fntdata"/><Relationship Id="rId16" Type="http://schemas.openxmlformats.org/officeDocument/2006/relationships/slide" Target="slides/slide12.xml"/><Relationship Id="rId38" Type="http://schemas.openxmlformats.org/officeDocument/2006/relationships/font" Target="fonts/OpenSans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f2914b0f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f2914b0f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f2914b0f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f2914b0f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503bcba68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503bcba68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03bcba68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03bcba68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03bcba68f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03bcba68f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503bcba68f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503bcba68f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503bcba68f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503bcba68f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03bcba68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03bcba68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03bcba68f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03bcba68f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03bcba68f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03bcba68f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f2914b0f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f2914b0f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03bcba68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03bcba68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03bcba68f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03bcba68f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03bcba68f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03bcba68f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03bcba68f_0_2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03bcba68f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503bcba68f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503bcba68f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4f2c2d5f7e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4f2c2d5f7e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03bcba68f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03bcba68f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503bcba68f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503bcba68f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f2c2d5f7e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f2c2d5f7e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f2c2d5f7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f2c2d5f7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f2c2d5f7e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f2c2d5f7e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4f2c2d5f7e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4f2c2d5f7e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6c90ff95389b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6c90ff95389b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f2c2d5f7e_0_2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f2c2d5f7e_0_2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f2914b0fc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4f2914b0fc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4f2914b0fc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4f2914b0fc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f2914b0f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f2914b0f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6.png"/><Relationship Id="rId5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facebook.com/HKBU-Centre-for-Innovative-Service-Learning-%E5%89%B5%E6%96%B0%E6%9C%8D%E5%8B%99%E5%AD%B8%E7%BF%92%E4%B8%AD%E5%BF%83-1801441753304310/?ref=page_internal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cp2joy.com/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384575" y="1751775"/>
            <a:ext cx="67563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CP2Joy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CP2Joy公司</a:t>
            </a:r>
            <a:r>
              <a:rPr lang="zh-TW"/>
              <a:t>簡介及</a:t>
            </a:r>
            <a:r>
              <a:rPr lang="zh-TW"/>
              <a:t>產品介紹</a:t>
            </a:r>
            <a:endParaRPr/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0763" y="1403088"/>
            <a:ext cx="2822029" cy="1446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400">
                <a:solidFill>
                  <a:srgbClr val="000000"/>
                </a:solidFill>
              </a:rPr>
              <a:t>3.   </a:t>
            </a:r>
            <a:r>
              <a:rPr lang="zh-TW" sz="2400">
                <a:solidFill>
                  <a:srgbClr val="000000"/>
                </a:solidFill>
              </a:rPr>
              <a:t>受眾及目標市場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</a:rPr>
              <a:t>3.   受眾及目標市場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0" name="Google Shape;130;p23"/>
          <p:cNvSpPr txBox="1"/>
          <p:nvPr>
            <p:ph idx="1" type="body"/>
          </p:nvPr>
        </p:nvSpPr>
        <p:spPr>
          <a:xfrm>
            <a:off x="311700" y="1266325"/>
            <a:ext cx="4072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嚴重肢體傷殘人士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包括：大腦痲痺、四肢癱瘓、肌肉萎縮和中風而失去手部活動能力等。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適用於初中或以上，具備基本使用電腦知識。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復康服務機構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zh-TW">
                <a:solidFill>
                  <a:srgbClr val="000000"/>
                </a:solidFill>
              </a:rPr>
              <a:t>特殊學校</a:t>
            </a:r>
            <a:r>
              <a:rPr lang="zh-TW" sz="1400">
                <a:solidFill>
                  <a:srgbClr val="000000"/>
                </a:solidFill>
              </a:rPr>
              <a:t> 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2325" y="1266325"/>
            <a:ext cx="17145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39550" y="1266325"/>
            <a:ext cx="1592749" cy="159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400">
                <a:solidFill>
                  <a:srgbClr val="000000"/>
                </a:solidFill>
                <a:highlight>
                  <a:schemeClr val="lt1"/>
                </a:highlight>
              </a:rPr>
              <a:t>4.    </a:t>
            </a:r>
            <a:r>
              <a:rPr lang="zh-TW" sz="2400">
                <a:solidFill>
                  <a:srgbClr val="000000"/>
                </a:solidFill>
                <a:highlight>
                  <a:schemeClr val="lt1"/>
                </a:highlight>
              </a:rPr>
              <a:t>營運模式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  <a:highlight>
                  <a:schemeClr val="lt1"/>
                </a:highlight>
              </a:rPr>
              <a:t>4.    營運模式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銷售方式主要分成兩組，</a:t>
            </a:r>
            <a:r>
              <a:rPr lang="zh-TW">
                <a:solidFill>
                  <a:srgbClr val="000000"/>
                </a:solidFill>
              </a:rPr>
              <a:t>機構類別及個人類別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機構類別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對機構銷售模式： 1) </a:t>
            </a:r>
            <a:r>
              <a:rPr lang="zh-TW" sz="1800">
                <a:solidFill>
                  <a:srgbClr val="000000"/>
                </a:solidFill>
              </a:rPr>
              <a:t>  三人使用計劃，</a:t>
            </a:r>
            <a:r>
              <a:rPr lang="zh-TW" sz="1800">
                <a:solidFill>
                  <a:srgbClr val="000000"/>
                </a:solidFill>
              </a:rPr>
              <a:t>年費$5000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                              2)   七人使用</a:t>
            </a:r>
            <a:r>
              <a:rPr lang="zh-TW" sz="1800">
                <a:solidFill>
                  <a:srgbClr val="000000"/>
                </a:solidFill>
              </a:rPr>
              <a:t>計劃，年費$10000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個人</a:t>
            </a:r>
            <a:r>
              <a:rPr lang="zh-TW">
                <a:solidFill>
                  <a:srgbClr val="000000"/>
                </a:solidFill>
              </a:rPr>
              <a:t>類別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對個人銷售模： 一人使用計劃，年費$2000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</a:rPr>
              <a:t>銷售方式中人數限制原因：每一個用戶皆需要數據收集, 分析, 及支緩.  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售後支援：每季都有軟件更新的支援及技術支援服務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  <a:highlight>
                  <a:schemeClr val="lt1"/>
                </a:highlight>
              </a:rPr>
              <a:t>4.    營運模式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6"/>
          <p:cNvSpPr txBox="1"/>
          <p:nvPr>
            <p:ph idx="1" type="body"/>
          </p:nvPr>
        </p:nvSpPr>
        <p:spPr>
          <a:xfrm>
            <a:off x="311700" y="1266325"/>
            <a:ext cx="5061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銷售途徑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到</a:t>
            </a:r>
            <a:r>
              <a:rPr lang="zh-TW">
                <a:solidFill>
                  <a:srgbClr val="000000"/>
                </a:solidFill>
              </a:rPr>
              <a:t>復康服務機構、特殊學校推銷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於官方網站售賣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（正研究網上付款的可行性）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用家下訂後會以速遞方式將硬件及軟件送至用家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設立網上售前及售後查詢服務以解答用家問題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 rotWithShape="1">
          <a:blip r:embed="rId3">
            <a:alphaModFix/>
          </a:blip>
          <a:srcRect b="21297" l="6085" r="0" t="0"/>
          <a:stretch/>
        </p:blipFill>
        <p:spPr>
          <a:xfrm>
            <a:off x="6682850" y="1152424"/>
            <a:ext cx="1827700" cy="152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5400" y="2834574"/>
            <a:ext cx="3233173" cy="215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  <a:highlight>
                  <a:schemeClr val="lt1"/>
                </a:highlight>
              </a:rPr>
              <a:t>4.    營運模式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311700" y="1266325"/>
            <a:ext cx="45342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系統建立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建立CP2Joy週邊系統及網絡儲存系統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包括客戶採購系統和簡單操作示範網站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記錄用家在使用系統時數據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加強系統的互動和切合用家所需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1775" y="1646150"/>
            <a:ext cx="3539825" cy="266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</a:rPr>
              <a:t>5</a:t>
            </a:r>
            <a:r>
              <a:rPr lang="zh-TW" sz="2400">
                <a:solidFill>
                  <a:srgbClr val="000000"/>
                </a:solidFill>
              </a:rPr>
              <a:t>.   </a:t>
            </a:r>
            <a:r>
              <a:rPr lang="zh-TW" sz="2400">
                <a:solidFill>
                  <a:srgbClr val="000000"/>
                </a:solidFill>
              </a:rPr>
              <a:t>未來2年的發展構想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</a:rPr>
              <a:t>5.   未來2年的發展構想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透過與浸大創新服務學習中心,電腦系和商學院合作，建立CP2Joy週邊系統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包括客戶採購系統和簡單操作示範網站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應該今年秋季會陸續完成，並正式推出市場出售</a:t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開始籌建一個網絡儲存系統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希望加強系統的互動和切合用家所需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將用家在使用系統時數據，並以匿名身份記錄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不需派專人在場拍攝和對方機構行政安排審批問題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此系統研發成本由社創基金資助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將於下半年才完成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282300" y="5065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</a:rPr>
              <a:t>5.   未來2年的發展構想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266325"/>
            <a:ext cx="60633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今</a:t>
            </a:r>
            <a:r>
              <a:rPr lang="zh-TW">
                <a:solidFill>
                  <a:srgbClr val="000000"/>
                </a:solidFill>
              </a:rPr>
              <a:t>年十一月會參加科技教育展, 向更多學校推廣此產品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向台灣,泛珠三角地區的復康機構推廣此產品,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計劃由浸會大學創新服務學習中心總監聯絡台灣林崇偉教授， 並由本人聯絡鄭毓君博士</a:t>
            </a:r>
            <a:endParaRPr sz="1800">
              <a:solidFill>
                <a:srgbClr val="000000"/>
              </a:solidFill>
            </a:endParaRPr>
          </a:p>
          <a:p>
            <a: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■"/>
            </a:pPr>
            <a:r>
              <a:rPr lang="zh-TW" sz="1800">
                <a:solidFill>
                  <a:srgbClr val="000000"/>
                </a:solidFill>
              </a:rPr>
              <a:t>鄭博士</a:t>
            </a:r>
            <a:r>
              <a:rPr lang="zh-TW" sz="1800">
                <a:solidFill>
                  <a:srgbClr val="000000"/>
                </a:solidFill>
              </a:rPr>
              <a:t>是一名註冊物理治療師，一直專注於本港和國內殘障兒童的康復及教育工作，至今接近四十年</a:t>
            </a:r>
            <a:endParaRPr sz="1800">
              <a:solidFill>
                <a:srgbClr val="000000"/>
              </a:solidFill>
            </a:endParaRPr>
          </a:p>
          <a:p>
            <a:pPr indent="0" lvl="0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計劃</a:t>
            </a:r>
            <a:r>
              <a:rPr lang="zh-TW">
                <a:solidFill>
                  <a:srgbClr val="000000"/>
                </a:solidFill>
              </a:rPr>
              <a:t>在今年底或明年初會去廣州或武漢進行銷售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收集所有購買了用家的改善意見, 再進行系統升級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76" name="Google Shape;17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3855" y="562475"/>
            <a:ext cx="988450" cy="189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4975" y="3019773"/>
            <a:ext cx="2419200" cy="18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400">
                <a:solidFill>
                  <a:srgbClr val="000000"/>
                </a:solidFill>
              </a:rPr>
              <a:t>6.    </a:t>
            </a:r>
            <a:r>
              <a:rPr lang="zh-TW" sz="2400">
                <a:solidFill>
                  <a:srgbClr val="000000"/>
                </a:solidFill>
              </a:rPr>
              <a:t>Cp2 joystick 產品內容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大綱內容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zh-TW">
                <a:solidFill>
                  <a:srgbClr val="000000"/>
                </a:solidFill>
              </a:rPr>
              <a:t>公司簡介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zh-TW">
                <a:solidFill>
                  <a:srgbClr val="000000"/>
                </a:solidFill>
              </a:rPr>
              <a:t>理念及服務人群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zh-TW">
                <a:solidFill>
                  <a:srgbClr val="000000"/>
                </a:solidFill>
              </a:rPr>
              <a:t>受眾及目標市場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zh-TW">
                <a:solidFill>
                  <a:srgbClr val="000000"/>
                </a:solidFill>
                <a:highlight>
                  <a:srgbClr val="FFFFFF"/>
                </a:highlight>
              </a:rPr>
              <a:t>營運模式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zh-TW">
                <a:solidFill>
                  <a:srgbClr val="000000"/>
                </a:solidFill>
              </a:rPr>
              <a:t>未來2年的發展構想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zh-TW">
                <a:solidFill>
                  <a:srgbClr val="000000"/>
                </a:solidFill>
              </a:rPr>
              <a:t>Cp2 joystick 產品內容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zh-TW">
                <a:solidFill>
                  <a:srgbClr val="000000"/>
                </a:solidFill>
              </a:rPr>
              <a:t>Cp2 joystick 的創新和科技及應用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zh-TW">
                <a:solidFill>
                  <a:srgbClr val="000000"/>
                </a:solidFill>
              </a:rPr>
              <a:t>Cp2joystick 解決的痛點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3150" y="1464700"/>
            <a:ext cx="3874601" cy="290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555600"/>
            <a:ext cx="8341800" cy="72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>
                <a:solidFill>
                  <a:srgbClr val="000000"/>
                </a:solidFill>
              </a:rPr>
              <a:t>6.    Cp2 joystick 產品內容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1131450" y="1396850"/>
            <a:ext cx="2046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0000"/>
                </a:solidFill>
              </a:rPr>
              <a:t>產品組成部分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 sz="1800">
                <a:solidFill>
                  <a:srgbClr val="000000"/>
                </a:solidFill>
              </a:rPr>
              <a:t>控制杆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 sz="1800">
                <a:solidFill>
                  <a:srgbClr val="000000"/>
                </a:solidFill>
              </a:rPr>
              <a:t>按鈕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 sz="1800">
                <a:solidFill>
                  <a:srgbClr val="000000"/>
                </a:solidFill>
              </a:rPr>
              <a:t>USB連接線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 sz="1800">
                <a:solidFill>
                  <a:srgbClr val="000000"/>
                </a:solidFill>
              </a:rPr>
              <a:t>CP2Joy 電腦程式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5575" y="1396850"/>
            <a:ext cx="2290695" cy="171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64850" y="1396850"/>
            <a:ext cx="2290700" cy="171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9425" y="3226826"/>
            <a:ext cx="3529460" cy="172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</a:rPr>
              <a:t>6.    Cp2 joystick 產品內容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197" name="Google Shape;197;p33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系統主要由兩部分組成：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USB Joystick，聲控系統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聲控系統</a:t>
            </a:r>
            <a:r>
              <a:rPr lang="zh-TW" sz="1800">
                <a:solidFill>
                  <a:srgbClr val="000000"/>
                </a:solidFill>
              </a:rPr>
              <a:t>主要利用某幾個英文的基本發音，例如：a,e,i,o,u來控制滑鼠左右鍵的點擊或將物件拖放動作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系統內有由浸會大學研發的「滾動式選擇字母」功能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當使用者見到所需字母轉動到一個特定位置，他們只需發出一個指定單音，該字母會自動彈出在螢幕上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</a:rPr>
              <a:t>6.    Cp2 joystick 產品內容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203" name="Google Shape;203;p3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系統獨特之處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解決嚴重肢體傷殘人士手部功能較差和有語言障礙，很難控制鼠標的拖放功能之問題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特別是嚴重大腦痲痺症患者，即使腦部受損，四肢活動能力受影響，說話亦欠清晰，亦能輕鬆使用本系統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有效提高用家使用電腦效率，以減低按錯鍵的頻率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操縱杆使用方法與電動輪椅相似，隨電動輪椅的普及，用家不必額外學習使用方法便能使用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解決手部功能太差或桌面高度不配合，而無法使用鍵盤的問題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400">
                <a:solidFill>
                  <a:srgbClr val="000000"/>
                </a:solidFill>
              </a:rPr>
              <a:t>7.    </a:t>
            </a:r>
            <a:r>
              <a:rPr lang="zh-TW" sz="2400">
                <a:solidFill>
                  <a:srgbClr val="000000"/>
                </a:solidFill>
              </a:rPr>
              <a:t>Cp2 joystick 的創新和科技及應用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</a:rPr>
              <a:t>7.    Cp2 joystick 的創新和科技及應用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6"/>
          <p:cNvSpPr txBox="1"/>
          <p:nvPr>
            <p:ph idx="1" type="body"/>
          </p:nvPr>
        </p:nvSpPr>
        <p:spPr>
          <a:xfrm>
            <a:off x="274975" y="1152425"/>
            <a:ext cx="5076000" cy="339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此系統能適用於現時在市場上流通的USB PC Joystick device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不需安裝任何額外驅動程式，即可當作滑鼠使用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包含聲控功能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不需購買額外收音裝置，只需利用電腦現有咪高峰，便能順利使用</a:t>
            </a:r>
            <a:endParaRPr sz="1800">
              <a:solidFill>
                <a:srgbClr val="000000"/>
              </a:solidFill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5" name="Google Shape;21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975" y="1382693"/>
            <a:ext cx="3714101" cy="2628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</a:rPr>
              <a:t>7.    Cp2 joystick 的創新和科技及應用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世上獨有的''滾動式選擇字母''輸入方法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浸會大學最新研發技術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當使用者見到所需字母轉動到一個特定位置，他們只需發出一個指定單音，該宇母會自動彈出在螢幕上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不需再擔心經常按錯鍵或因手部功能太差，而無法使用鍵盤的問題。並且大大有效提昇其準確性</a:t>
            </a:r>
            <a:endParaRPr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zh-TW" sz="2400">
                <a:solidFill>
                  <a:srgbClr val="000000"/>
                </a:solidFill>
              </a:rPr>
              <a:t>8.    </a:t>
            </a:r>
            <a:r>
              <a:rPr lang="zh-TW" sz="2400">
                <a:solidFill>
                  <a:srgbClr val="000000"/>
                </a:solidFill>
              </a:rPr>
              <a:t>Cp2joystick 解決的痛點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</a:rPr>
              <a:t>8.    Cp2joystick 解決的痛點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9"/>
          <p:cNvSpPr txBox="1"/>
          <p:nvPr>
            <p:ph idx="1" type="body"/>
          </p:nvPr>
        </p:nvSpPr>
        <p:spPr>
          <a:xfrm>
            <a:off x="311700" y="1266325"/>
            <a:ext cx="5644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相比市場上現有的系統，更適合</a:t>
            </a:r>
            <a:r>
              <a:rPr lang="zh-TW">
                <a:solidFill>
                  <a:srgbClr val="000000"/>
                </a:solidFill>
              </a:rPr>
              <a:t>嚴重肢體傷殘人士使用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比現時市場上主流的輔助工具和軟件，如螢幕鍵盤、體感控制系統，鼠標眼球追蹤系統等，更容易讓嚴重肢體傷殘人士操作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用家使用電腦時不再受四肢活動能力，說話能力所限制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特別是嚴重大腦痲痺症患者，即使腦部受損，四肢活動能力受影響，說話亦欠清晰，亦能輕鬆使用本系統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</p:txBody>
      </p:sp>
      <p:pic>
        <p:nvPicPr>
          <p:cNvPr id="233" name="Google Shape;23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325" y="2011550"/>
            <a:ext cx="2882700" cy="21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</a:rPr>
              <a:t>8.    Cp2joystick 解決的痛點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39" name="Google Shape;239;p40"/>
          <p:cNvSpPr txBox="1"/>
          <p:nvPr>
            <p:ph idx="1" type="body"/>
          </p:nvPr>
        </p:nvSpPr>
        <p:spPr>
          <a:xfrm>
            <a:off x="311700" y="1266325"/>
            <a:ext cx="6294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能為現有的大型機構更換現有、已過期的系統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紅十字會多間特殊學校的控制Joystick的軟件已過了使用期限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其原本使用的硬件設備生產商倒閉，使該軟件不能與其他品牌Joystick系統兼容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zh-TW">
                <a:solidFill>
                  <a:srgbClr val="000000"/>
                </a:solidFill>
              </a:rPr>
              <a:t>Cp2</a:t>
            </a:r>
            <a:r>
              <a:rPr lang="zh-TW">
                <a:solidFill>
                  <a:srgbClr val="000000"/>
                </a:solidFill>
              </a:rPr>
              <a:t>Joystick能為紅十字會解決現有的困境，以免使用者陷入與世隔絕的危機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40" name="Google Shape;24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2025" y="2121300"/>
            <a:ext cx="1592749" cy="159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1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完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AutoNum type="arabicPeriod"/>
            </a:pPr>
            <a:r>
              <a:rPr b="0" lang="zh-TW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公司及產品簡介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AutoNum type="arabicPeriod"/>
            </a:pPr>
            <a:r>
              <a:rPr b="0" lang="zh-TW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公司簡介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001250"/>
            <a:ext cx="5422200" cy="3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CP2Joy 為一間為</a:t>
            </a:r>
            <a:r>
              <a:rPr lang="zh-TW">
                <a:solidFill>
                  <a:srgbClr val="000000"/>
                </a:solidFill>
              </a:rPr>
              <a:t>肢體殘障人士編寫電腦程式的公司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現時的合作伙伴與機構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利希慎基金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香港浸會大學創新服務學習中心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香港浸會大學特殊教育需要支援組</a:t>
            </a:r>
            <a:r>
              <a:rPr lang="zh-TW" sz="1050">
                <a:solidFill>
                  <a:srgbClr val="545454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050">
              <a:solidFill>
                <a:srgbClr val="54545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  <a:highlight>
                  <a:srgbClr val="FFFFFF"/>
                </a:highlight>
              </a:rPr>
              <a:t>合伙時代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  <a:highlight>
                  <a:srgbClr val="FFFFFF"/>
                </a:highlight>
              </a:rPr>
              <a:t>撥款資助機構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  <a:highlight>
                  <a:srgbClr val="FFFFFF"/>
                </a:highlight>
              </a:rPr>
              <a:t>社創基金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  <a:highlight>
                  <a:srgbClr val="FFFFFF"/>
                </a:highlight>
              </a:rPr>
              <a:t>Impact Incubator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38100" rtl="0" algn="l">
              <a:lnSpc>
                <a:spcPct val="117391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150" u="sng">
              <a:solidFill>
                <a:srgbClr val="1D2129"/>
              </a:solidFill>
              <a:latin typeface="Arial"/>
              <a:ea typeface="Arial"/>
              <a:cs typeface="Arial"/>
              <a:sym typeface="Arial"/>
              <a:hlinkClick r:id="rId3"/>
            </a:endParaRPr>
          </a:p>
          <a:p>
            <a:pPr indent="0" lvl="0" marL="457200" rtl="0" algn="l"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2900" y="3316560"/>
            <a:ext cx="3410099" cy="151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9879" y="720995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AutoNum type="arabicPeriod"/>
            </a:pPr>
            <a:r>
              <a:rPr b="0" lang="zh-TW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公司簡介</a:t>
            </a:r>
            <a:endParaRPr b="0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266325"/>
            <a:ext cx="4856700" cy="34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社創基金 Social Innovation and Entrepreneurship Development Fund (SIE)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致力促進商界、非政府機構、學術界及慈善機構與公眾合作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以建立和支持能吸引、啟發和培育社會創業精神的計劃和試驗項目為目標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透過其下的基金撥款以培育社會創業家及其創新項目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幫助有需要且符合資格的創業者帶來希望，建立自尊和提升自我價值</a:t>
            </a:r>
            <a:endParaRPr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8400" y="2097888"/>
            <a:ext cx="3670800" cy="1761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AutoNum type="arabicPeriod"/>
            </a:pPr>
            <a:r>
              <a:rPr b="0" lang="zh-TW" sz="2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公司簡介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311700" y="1266325"/>
            <a:ext cx="42891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現有產品為CP2Joy System，乃一款專為有嚴重肢體殘障人士使用電腦而編寫的程式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曾受各大傳媒專訪，如明報、香港01、香港電台等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zh-TW">
                <a:solidFill>
                  <a:srgbClr val="000000"/>
                </a:solidFill>
              </a:rPr>
              <a:t>詳情可參考公司網業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http://www.cp2joy.com/</a:t>
            </a:r>
            <a:r>
              <a:rPr lang="zh-TW">
                <a:solidFill>
                  <a:srgbClr val="000000"/>
                </a:solidFill>
              </a:rPr>
              <a:t>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b="11971" l="5824" r="55910" t="10992"/>
          <a:stretch/>
        </p:blipFill>
        <p:spPr>
          <a:xfrm>
            <a:off x="5482450" y="935175"/>
            <a:ext cx="3409152" cy="38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sz="2400">
                <a:solidFill>
                  <a:srgbClr val="000000"/>
                </a:solidFill>
              </a:rPr>
              <a:t>2</a:t>
            </a:r>
            <a:r>
              <a:rPr lang="zh-TW" sz="2400">
                <a:solidFill>
                  <a:srgbClr val="000000"/>
                </a:solidFill>
              </a:rPr>
              <a:t>.     理念及服務人群</a:t>
            </a:r>
            <a:endParaRPr sz="2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275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</a:rPr>
              <a:t>2.     理念及服務人群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9400" y="946550"/>
            <a:ext cx="4472775" cy="404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000000"/>
                </a:solidFill>
              </a:rPr>
              <a:t>2.     理念及服務人群</a:t>
            </a:r>
            <a:endParaRPr sz="2400"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協助肢體殘障人士提高使用電腦效率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加強</a:t>
            </a:r>
            <a:r>
              <a:rPr lang="zh-TW">
                <a:solidFill>
                  <a:srgbClr val="000000"/>
                </a:solidFill>
              </a:rPr>
              <a:t>用家</a:t>
            </a:r>
            <a:r>
              <a:rPr lang="zh-TW">
                <a:solidFill>
                  <a:srgbClr val="000000"/>
                </a:solidFill>
              </a:rPr>
              <a:t>學習動機和學習效率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提升他們的升學及就業的機會</a:t>
            </a:r>
            <a:endParaRPr sz="18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zh-TW">
                <a:solidFill>
                  <a:srgbClr val="000000"/>
                </a:solidFill>
              </a:rPr>
              <a:t>透過讓學校及機構以經濟的價錢或免費採購</a:t>
            </a:r>
            <a:endParaRPr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減輕</a:t>
            </a:r>
            <a:r>
              <a:rPr lang="zh-TW" sz="1800">
                <a:solidFill>
                  <a:srgbClr val="000000"/>
                </a:solidFill>
              </a:rPr>
              <a:t>用家</a:t>
            </a:r>
            <a:r>
              <a:rPr lang="zh-TW" sz="1800">
                <a:solidFill>
                  <a:srgbClr val="000000"/>
                </a:solidFill>
              </a:rPr>
              <a:t>家庭經濟負擔沉重</a:t>
            </a:r>
            <a:endParaRPr sz="1800">
              <a:solidFill>
                <a:srgbClr val="000000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○"/>
            </a:pPr>
            <a:r>
              <a:rPr lang="zh-TW" sz="1800">
                <a:solidFill>
                  <a:srgbClr val="000000"/>
                </a:solidFill>
              </a:rPr>
              <a:t>讓患者使用協助他們融入社會</a:t>
            </a:r>
            <a:endParaRPr sz="1800">
              <a:solidFill>
                <a:srgbClr val="000000"/>
              </a:solidFill>
            </a:endParaRPr>
          </a:p>
          <a:p>
            <a:pPr indent="0" lvl="0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