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wxvhAeIhavQkWDk9bDFW7A==" hashData="j8pgNKNZ0eU2XEwQh1GNG1JtQPcnHcyUN1Hxo1v2cywQHVshINCPv+FVfz2WWRjPvYgEOyM4XTD/CXB7DMIV3A=="/>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2" d="100"/>
          <a:sy n="112" d="100"/>
        </p:scale>
        <p:origin x="10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42A54C80-263E-416B-A8E0-580EDEADCBDC}" type="datetimeFigureOut">
              <a:rPr lang="en-US" dirty="0"/>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pPr/>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6/28/2019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p2joy.com/" TargetMode="External"/><Relationship Id="rId2" Type="http://schemas.openxmlformats.org/officeDocument/2006/relationships/hyperlink" Target="http://www.sunit2u.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hyperlink" Target="mailto:cp2joy@gmail.com" TargetMode="External"/><Relationship Id="rId2" Type="http://schemas.openxmlformats.org/officeDocument/2006/relationships/hyperlink" Target="mailto:saihocg@hotmail.com" TargetMode="Externa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1E781F0-5CF2-4BDC-AF5E-A6084EA5886A}"/>
              </a:ext>
            </a:extLst>
          </p:cNvPr>
          <p:cNvSpPr>
            <a:spLocks noGrp="1"/>
          </p:cNvSpPr>
          <p:nvPr>
            <p:ph type="ctrTitle"/>
          </p:nvPr>
        </p:nvSpPr>
        <p:spPr/>
        <p:txBody>
          <a:bodyPr/>
          <a:lstStyle/>
          <a:p>
            <a:r>
              <a:rPr lang="en-US" altLang="zh-HK" dirty="0"/>
              <a:t> CP2Joy IT System</a:t>
            </a:r>
            <a:endParaRPr lang="zh-HK" altLang="en-US" dirty="0"/>
          </a:p>
        </p:txBody>
      </p:sp>
      <p:sp>
        <p:nvSpPr>
          <p:cNvPr id="3" name="副標題 2">
            <a:extLst>
              <a:ext uri="{FF2B5EF4-FFF2-40B4-BE49-F238E27FC236}">
                <a16:creationId xmlns:a16="http://schemas.microsoft.com/office/drawing/2014/main" id="{8D9A05A1-9373-4D13-B650-C759B558FC17}"/>
              </a:ext>
            </a:extLst>
          </p:cNvPr>
          <p:cNvSpPr>
            <a:spLocks noGrp="1"/>
          </p:cNvSpPr>
          <p:nvPr>
            <p:ph type="subTitle" idx="1"/>
          </p:nvPr>
        </p:nvSpPr>
        <p:spPr/>
        <p:txBody>
          <a:bodyPr/>
          <a:lstStyle/>
          <a:p>
            <a:r>
              <a:rPr lang="zh-TW" altLang="en-US" dirty="0">
                <a:hlinkClick r:id="rId2"/>
              </a:rPr>
              <a:t>創辦人：</a:t>
            </a:r>
            <a:r>
              <a:rPr lang="zh-TW" altLang="zh-HK" dirty="0">
                <a:hlinkClick r:id="rId2"/>
              </a:rPr>
              <a:t>張世豪</a:t>
            </a:r>
            <a:r>
              <a:rPr lang="en-US" altLang="zh-TW" dirty="0">
                <a:hlinkClick r:id="rId2"/>
              </a:rPr>
              <a:t> </a:t>
            </a:r>
            <a:r>
              <a:rPr lang="en-GB" altLang="zh-HK" dirty="0">
                <a:hlinkClick r:id="rId2"/>
              </a:rPr>
              <a:t>(Sunny)  [BSc., </a:t>
            </a:r>
            <a:r>
              <a:rPr lang="en-GB" altLang="zh-HK" dirty="0" err="1">
                <a:hlinkClick r:id="rId2"/>
              </a:rPr>
              <a:t>HDip</a:t>
            </a:r>
            <a:r>
              <a:rPr lang="en-GB" altLang="zh-HK" dirty="0">
                <a:hlinkClick r:id="rId2"/>
              </a:rPr>
              <a:t>, </a:t>
            </a:r>
            <a:r>
              <a:rPr lang="en-GB" altLang="zh-HK" dirty="0" err="1">
                <a:hlinkClick r:id="rId2"/>
              </a:rPr>
              <a:t>P.Cert</a:t>
            </a:r>
            <a:r>
              <a:rPr lang="en-US" altLang="zh-TW" dirty="0">
                <a:hlinkClick r:id="rId2"/>
              </a:rPr>
              <a:t>, MSc. AIS</a:t>
            </a:r>
            <a:r>
              <a:rPr lang="en-GB" altLang="zh-HK" dirty="0">
                <a:hlinkClick r:id="rId2"/>
              </a:rPr>
              <a:t>]</a:t>
            </a:r>
            <a:endParaRPr lang="en-GB" altLang="zh-HK" dirty="0"/>
          </a:p>
          <a:p>
            <a:r>
              <a:rPr lang="en-GB" altLang="zh-HK" dirty="0">
                <a:hlinkClick r:id="rId3"/>
              </a:rPr>
              <a:t>http://www.cp2joy.com</a:t>
            </a:r>
            <a:r>
              <a:rPr lang="en-GB" altLang="zh-HK" dirty="0"/>
              <a:t> </a:t>
            </a:r>
          </a:p>
          <a:p>
            <a:endParaRPr lang="zh-HK" altLang="en-US" dirty="0"/>
          </a:p>
        </p:txBody>
      </p:sp>
    </p:spTree>
    <p:extLst>
      <p:ext uri="{BB962C8B-B14F-4D97-AF65-F5344CB8AC3E}">
        <p14:creationId xmlns:p14="http://schemas.microsoft.com/office/powerpoint/2010/main" val="3538305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03A955C-6E39-467E-A566-F6B2EFD1723E}"/>
              </a:ext>
            </a:extLst>
          </p:cNvPr>
          <p:cNvSpPr>
            <a:spLocks noGrp="1"/>
          </p:cNvSpPr>
          <p:nvPr>
            <p:ph type="title"/>
          </p:nvPr>
        </p:nvSpPr>
        <p:spPr/>
        <p:txBody>
          <a:bodyPr/>
          <a:lstStyle/>
          <a:p>
            <a:r>
              <a:rPr lang="zh-TW" altLang="en-US" dirty="0"/>
              <a:t>未來新研發功能</a:t>
            </a:r>
            <a:endParaRPr lang="zh-HK" altLang="en-US" dirty="0"/>
          </a:p>
        </p:txBody>
      </p:sp>
      <p:sp>
        <p:nvSpPr>
          <p:cNvPr id="3" name="直排文字版面配置區 2">
            <a:extLst>
              <a:ext uri="{FF2B5EF4-FFF2-40B4-BE49-F238E27FC236}">
                <a16:creationId xmlns:a16="http://schemas.microsoft.com/office/drawing/2014/main" id="{8A94CC7E-0AAB-4D69-ABC2-E103F4EAE88B}"/>
              </a:ext>
            </a:extLst>
          </p:cNvPr>
          <p:cNvSpPr>
            <a:spLocks noGrp="1"/>
          </p:cNvSpPr>
          <p:nvPr>
            <p:ph type="body" orient="vert" idx="1"/>
          </p:nvPr>
        </p:nvSpPr>
        <p:spPr/>
        <p:txBody>
          <a:bodyPr vert="horz"/>
          <a:lstStyle/>
          <a:p>
            <a:endParaRPr lang="zh-TW" altLang="en-US" dirty="0"/>
          </a:p>
          <a:p>
            <a:r>
              <a:rPr lang="zh-TW" altLang="en-US" dirty="0"/>
              <a:t>由於每個</a:t>
            </a:r>
            <a:r>
              <a:rPr lang="en-US" altLang="zh-TW" dirty="0"/>
              <a:t>CP</a:t>
            </a:r>
            <a:r>
              <a:rPr lang="zh-TW" altLang="en-US" dirty="0"/>
              <a:t>人的異常運動持續時間可能不同，系統應該需要在中央數據庫中記錄這個頻率，它可以自動微調異常運動檢測的暫停時間而無需人手輸入。</a:t>
            </a:r>
          </a:p>
          <a:p>
            <a:endParaRPr lang="zh-TW" altLang="en-US" dirty="0"/>
          </a:p>
          <a:p>
            <a:r>
              <a:rPr lang="zh-TW" altLang="en-US" dirty="0"/>
              <a:t>對於手部推力檢測的部分，</a:t>
            </a:r>
            <a:r>
              <a:rPr lang="en-US" altLang="zh-TW" dirty="0"/>
              <a:t>joystick</a:t>
            </a:r>
            <a:r>
              <a:rPr lang="zh-TW" altLang="en-US" dirty="0"/>
              <a:t>控制系統嵌入了推力檢測模塊，該模塊通過智能手錶裝置檢測</a:t>
            </a:r>
            <a:r>
              <a:rPr lang="en-US" altLang="zh-TW" dirty="0"/>
              <a:t>CP</a:t>
            </a:r>
            <a:r>
              <a:rPr lang="zh-TW" altLang="en-US" dirty="0"/>
              <a:t>用戶的心率或血壓的變化。當傳感器檢測到向一個方向推動的力或者該指標的變化率連續非常穩定時，操縱桿控制了屏幕上的光標移動。否則，如果力量已經丟失或變化的百分比非常大，則光標將立即停在此位置。</a:t>
            </a:r>
            <a:endParaRPr lang="en-US" altLang="zh-TW" dirty="0"/>
          </a:p>
        </p:txBody>
      </p:sp>
    </p:spTree>
    <p:extLst>
      <p:ext uri="{BB962C8B-B14F-4D97-AF65-F5344CB8AC3E}">
        <p14:creationId xmlns:p14="http://schemas.microsoft.com/office/powerpoint/2010/main" val="1780060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E845F02-6F32-424F-AD6B-F897EF16590E}"/>
              </a:ext>
            </a:extLst>
          </p:cNvPr>
          <p:cNvSpPr>
            <a:spLocks noGrp="1"/>
          </p:cNvSpPr>
          <p:nvPr>
            <p:ph type="title"/>
          </p:nvPr>
        </p:nvSpPr>
        <p:spPr/>
        <p:txBody>
          <a:bodyPr/>
          <a:lstStyle/>
          <a:p>
            <a:r>
              <a:rPr lang="zh-TW" altLang="en-US" dirty="0"/>
              <a:t>系統示範環節</a:t>
            </a:r>
            <a:endParaRPr lang="zh-HK" altLang="en-US" dirty="0"/>
          </a:p>
        </p:txBody>
      </p:sp>
      <p:sp>
        <p:nvSpPr>
          <p:cNvPr id="3" name="直排文字版面配置區 2">
            <a:extLst>
              <a:ext uri="{FF2B5EF4-FFF2-40B4-BE49-F238E27FC236}">
                <a16:creationId xmlns:a16="http://schemas.microsoft.com/office/drawing/2014/main" id="{BFA16FE7-D9C3-4311-A881-CB37326D87F8}"/>
              </a:ext>
            </a:extLst>
          </p:cNvPr>
          <p:cNvSpPr>
            <a:spLocks noGrp="1"/>
          </p:cNvSpPr>
          <p:nvPr>
            <p:ph type="body" orient="vert" idx="1"/>
          </p:nvPr>
        </p:nvSpPr>
        <p:spPr/>
        <p:txBody>
          <a:bodyPr vert="horz"/>
          <a:lstStyle/>
          <a:p>
            <a:r>
              <a:rPr lang="zh-TW" altLang="en-US" dirty="0"/>
              <a:t>收聽網上電台</a:t>
            </a:r>
          </a:p>
          <a:p>
            <a:r>
              <a:rPr lang="zh-TW" altLang="en-US" dirty="0"/>
              <a:t>英文輸入</a:t>
            </a:r>
          </a:p>
          <a:p>
            <a:r>
              <a:rPr lang="en-US" altLang="zh-HK" dirty="0"/>
              <a:t>Q</a:t>
            </a:r>
            <a:r>
              <a:rPr lang="en-US" altLang="zh-HK" dirty="0">
                <a:sym typeface="Wingdings 2" panose="05020102010507070707" pitchFamily="18" charset="2"/>
              </a:rPr>
              <a:t>A</a:t>
            </a:r>
            <a:r>
              <a:rPr lang="zh-TW" altLang="en-US" dirty="0">
                <a:sym typeface="Wingdings 2" panose="05020102010507070707" pitchFamily="18" charset="2"/>
              </a:rPr>
              <a:t>時間</a:t>
            </a:r>
            <a:endParaRPr lang="en-US" altLang="zh-TW" dirty="0">
              <a:sym typeface="Wingdings 2" panose="05020102010507070707" pitchFamily="18" charset="2"/>
            </a:endParaRPr>
          </a:p>
          <a:p>
            <a:endParaRPr lang="en-US" altLang="zh-HK" dirty="0">
              <a:sym typeface="Wingdings 2" panose="05020102010507070707" pitchFamily="18" charset="2"/>
            </a:endParaRPr>
          </a:p>
          <a:p>
            <a:pPr marL="0" indent="0">
              <a:buNone/>
            </a:pPr>
            <a:r>
              <a:rPr lang="zh-TW" altLang="en-US" dirty="0">
                <a:sym typeface="Wingdings 2" panose="05020102010507070707" pitchFamily="18" charset="2"/>
              </a:rPr>
              <a:t>聯絡方法</a:t>
            </a:r>
            <a:r>
              <a:rPr lang="en-US" altLang="zh-TW" dirty="0">
                <a:sym typeface="Wingdings 2" panose="05020102010507070707" pitchFamily="18" charset="2"/>
              </a:rPr>
              <a:t>: </a:t>
            </a:r>
            <a:r>
              <a:rPr lang="en-US" altLang="zh-TW" dirty="0">
                <a:sym typeface="Wingdings 2" panose="05020102010507070707" pitchFamily="18" charset="2"/>
                <a:hlinkClick r:id="rId2"/>
              </a:rPr>
              <a:t>saihocg@hotmail.com</a:t>
            </a:r>
            <a:endParaRPr lang="en-US" altLang="zh-TW" dirty="0">
              <a:sym typeface="Wingdings 2" panose="05020102010507070707" pitchFamily="18" charset="2"/>
            </a:endParaRPr>
          </a:p>
          <a:p>
            <a:pPr marL="0" indent="0">
              <a:buNone/>
            </a:pPr>
            <a:r>
              <a:rPr lang="zh-TW" altLang="en-US" dirty="0">
                <a:sym typeface="Wingdings 2" panose="05020102010507070707" pitchFamily="18" charset="2"/>
              </a:rPr>
              <a:t>公司電郵</a:t>
            </a:r>
            <a:r>
              <a:rPr lang="en-US" altLang="zh-TW" dirty="0">
                <a:sym typeface="Wingdings 2" panose="05020102010507070707" pitchFamily="18" charset="2"/>
              </a:rPr>
              <a:t>, </a:t>
            </a:r>
            <a:r>
              <a:rPr lang="zh-TW" altLang="en-US" dirty="0">
                <a:sym typeface="Wingdings 2" panose="05020102010507070707" pitchFamily="18" charset="2"/>
              </a:rPr>
              <a:t>報價查詢</a:t>
            </a:r>
            <a:r>
              <a:rPr lang="en-US" altLang="zh-TW">
                <a:sym typeface="Wingdings 2" panose="05020102010507070707" pitchFamily="18" charset="2"/>
              </a:rPr>
              <a:t>: </a:t>
            </a:r>
            <a:r>
              <a:rPr lang="en-US" altLang="zh-TW">
                <a:sym typeface="Wingdings 2" panose="05020102010507070707" pitchFamily="18" charset="2"/>
                <a:hlinkClick r:id="rId3"/>
              </a:rPr>
              <a:t>cp2joy@gmail.com</a:t>
            </a:r>
            <a:endParaRPr lang="en-US" altLang="zh-TW">
              <a:sym typeface="Wingdings 2" panose="05020102010507070707" pitchFamily="18" charset="2"/>
            </a:endParaRPr>
          </a:p>
          <a:p>
            <a:pPr marL="0" indent="0">
              <a:buNone/>
            </a:pPr>
            <a:endParaRPr lang="en-US" altLang="zh-TW" dirty="0">
              <a:sym typeface="Wingdings 2" panose="05020102010507070707" pitchFamily="18" charset="2"/>
            </a:endParaRPr>
          </a:p>
        </p:txBody>
      </p:sp>
    </p:spTree>
    <p:extLst>
      <p:ext uri="{BB962C8B-B14F-4D97-AF65-F5344CB8AC3E}">
        <p14:creationId xmlns:p14="http://schemas.microsoft.com/office/powerpoint/2010/main" val="3709673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FA00233-0659-4ABD-A6D6-8B2F7E7A5ABB}"/>
              </a:ext>
            </a:extLst>
          </p:cNvPr>
          <p:cNvSpPr>
            <a:spLocks noGrp="1"/>
          </p:cNvSpPr>
          <p:nvPr>
            <p:ph type="title"/>
          </p:nvPr>
        </p:nvSpPr>
        <p:spPr/>
        <p:txBody>
          <a:bodyPr/>
          <a:lstStyle/>
          <a:p>
            <a:r>
              <a:rPr lang="en-US" altLang="zh-HK" dirty="0"/>
              <a:t>CP2Joy</a:t>
            </a:r>
            <a:r>
              <a:rPr lang="zh-TW" altLang="en-US" dirty="0"/>
              <a:t>系統簡介</a:t>
            </a:r>
            <a:endParaRPr lang="zh-HK" altLang="en-US" dirty="0"/>
          </a:p>
        </p:txBody>
      </p:sp>
      <p:sp>
        <p:nvSpPr>
          <p:cNvPr id="3" name="內容版面配置區 2">
            <a:extLst>
              <a:ext uri="{FF2B5EF4-FFF2-40B4-BE49-F238E27FC236}">
                <a16:creationId xmlns:a16="http://schemas.microsoft.com/office/drawing/2014/main" id="{DC73030F-906E-4566-BA7B-CF27D847C8A7}"/>
              </a:ext>
            </a:extLst>
          </p:cNvPr>
          <p:cNvSpPr>
            <a:spLocks noGrp="1"/>
          </p:cNvSpPr>
          <p:nvPr>
            <p:ph idx="1"/>
          </p:nvPr>
        </p:nvSpPr>
        <p:spPr/>
        <p:txBody>
          <a:bodyPr>
            <a:normAutofit/>
          </a:bodyPr>
          <a:lstStyle/>
          <a:p>
            <a:r>
              <a:rPr lang="en-US" altLang="zh-TW" sz="2800" b="1" dirty="0"/>
              <a:t>C</a:t>
            </a:r>
            <a:r>
              <a:rPr lang="en-HK" altLang="zh-TW" sz="2800" b="1" dirty="0" err="1"/>
              <a:t>erebral</a:t>
            </a:r>
            <a:r>
              <a:rPr lang="en-HK" altLang="zh-TW" sz="2800" b="1" dirty="0"/>
              <a:t> Palsy to Joy − CP2Joy</a:t>
            </a:r>
            <a:r>
              <a:rPr lang="en-US" altLang="zh-TW" sz="2800" b="1" dirty="0"/>
              <a:t> </a:t>
            </a:r>
            <a:endParaRPr lang="zh-HK" altLang="en-US" sz="2800" dirty="0"/>
          </a:p>
        </p:txBody>
      </p:sp>
      <p:pic>
        <p:nvPicPr>
          <p:cNvPr id="4" name="圖片 3">
            <a:extLst>
              <a:ext uri="{FF2B5EF4-FFF2-40B4-BE49-F238E27FC236}">
                <a16:creationId xmlns:a16="http://schemas.microsoft.com/office/drawing/2014/main" id="{FB69494F-6F9F-4CBD-B5F5-122ADF57945C}"/>
              </a:ext>
            </a:extLst>
          </p:cNvPr>
          <p:cNvPicPr>
            <a:picLocks noChangeAspect="1"/>
          </p:cNvPicPr>
          <p:nvPr/>
        </p:nvPicPr>
        <p:blipFill>
          <a:blip r:embed="rId2"/>
          <a:stretch>
            <a:fillRect/>
          </a:stretch>
        </p:blipFill>
        <p:spPr>
          <a:xfrm>
            <a:off x="7713920" y="221019"/>
            <a:ext cx="5773612" cy="2967962"/>
          </a:xfrm>
          <a:prstGeom prst="rect">
            <a:avLst/>
          </a:prstGeom>
        </p:spPr>
      </p:pic>
      <p:pic>
        <p:nvPicPr>
          <p:cNvPr id="5" name="圖片 4">
            <a:extLst>
              <a:ext uri="{FF2B5EF4-FFF2-40B4-BE49-F238E27FC236}">
                <a16:creationId xmlns:a16="http://schemas.microsoft.com/office/drawing/2014/main" id="{C3EE4198-5C3C-40E4-B19B-33B8CFED64C0}"/>
              </a:ext>
            </a:extLst>
          </p:cNvPr>
          <p:cNvPicPr>
            <a:picLocks noChangeAspect="1"/>
          </p:cNvPicPr>
          <p:nvPr/>
        </p:nvPicPr>
        <p:blipFill>
          <a:blip r:embed="rId3"/>
          <a:stretch>
            <a:fillRect/>
          </a:stretch>
        </p:blipFill>
        <p:spPr>
          <a:xfrm>
            <a:off x="752908" y="2766173"/>
            <a:ext cx="5673292" cy="4015627"/>
          </a:xfrm>
          <a:prstGeom prst="rect">
            <a:avLst/>
          </a:prstGeom>
        </p:spPr>
      </p:pic>
    </p:spTree>
    <p:extLst>
      <p:ext uri="{BB962C8B-B14F-4D97-AF65-F5344CB8AC3E}">
        <p14:creationId xmlns:p14="http://schemas.microsoft.com/office/powerpoint/2010/main" val="3960576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03A955C-6E39-467E-A566-F6B2EFD1723E}"/>
              </a:ext>
            </a:extLst>
          </p:cNvPr>
          <p:cNvSpPr>
            <a:spLocks noGrp="1"/>
          </p:cNvSpPr>
          <p:nvPr>
            <p:ph type="title"/>
          </p:nvPr>
        </p:nvSpPr>
        <p:spPr/>
        <p:txBody>
          <a:bodyPr/>
          <a:lstStyle/>
          <a:p>
            <a:r>
              <a:rPr lang="en-US" altLang="zh-TW" dirty="0"/>
              <a:t>CP2Joy</a:t>
            </a:r>
            <a:r>
              <a:rPr lang="zh-TW" altLang="en-US" dirty="0"/>
              <a:t>軟件對用戶的要求</a:t>
            </a:r>
            <a:endParaRPr lang="zh-HK" altLang="en-US" dirty="0"/>
          </a:p>
        </p:txBody>
      </p:sp>
      <p:sp>
        <p:nvSpPr>
          <p:cNvPr id="3" name="直排文字版面配置區 2">
            <a:extLst>
              <a:ext uri="{FF2B5EF4-FFF2-40B4-BE49-F238E27FC236}">
                <a16:creationId xmlns:a16="http://schemas.microsoft.com/office/drawing/2014/main" id="{8A94CC7E-0AAB-4D69-ABC2-E103F4EAE88B}"/>
              </a:ext>
            </a:extLst>
          </p:cNvPr>
          <p:cNvSpPr>
            <a:spLocks noGrp="1"/>
          </p:cNvSpPr>
          <p:nvPr>
            <p:ph type="body" orient="vert" idx="1"/>
          </p:nvPr>
        </p:nvSpPr>
        <p:spPr/>
        <p:txBody>
          <a:bodyPr vert="horz"/>
          <a:lstStyle/>
          <a:p>
            <a:r>
              <a:rPr lang="zh-TW" altLang="en-US" dirty="0"/>
              <a:t>用者需要</a:t>
            </a:r>
            <a:endParaRPr lang="en-US" altLang="zh-TW" dirty="0"/>
          </a:p>
          <a:p>
            <a:pPr lvl="1"/>
            <a:r>
              <a:rPr lang="zh-TW" altLang="en-US" dirty="0"/>
              <a:t>能夠發出幾個單音</a:t>
            </a:r>
            <a:r>
              <a:rPr lang="en-US" altLang="zh-TW" dirty="0"/>
              <a:t>, </a:t>
            </a:r>
            <a:r>
              <a:rPr lang="zh-TW" altLang="en-US" dirty="0"/>
              <a:t>少至一個</a:t>
            </a:r>
            <a:r>
              <a:rPr lang="en-US" altLang="zh-TW" dirty="0"/>
              <a:t>, </a:t>
            </a:r>
            <a:r>
              <a:rPr lang="zh-TW" altLang="en-US" dirty="0"/>
              <a:t>最多五個  </a:t>
            </a:r>
            <a:endParaRPr lang="en-HK" altLang="zh-TW" dirty="0"/>
          </a:p>
          <a:p>
            <a:pPr lvl="2"/>
            <a:r>
              <a:rPr lang="en-HK" altLang="zh-TW" dirty="0"/>
              <a:t>“a”, “</a:t>
            </a:r>
            <a:r>
              <a:rPr lang="en-HK" altLang="zh-TW" dirty="0" err="1"/>
              <a:t>i</a:t>
            </a:r>
            <a:r>
              <a:rPr lang="en-HK" altLang="zh-TW" dirty="0"/>
              <a:t>”, “o” , “e” , “u”</a:t>
            </a:r>
            <a:endParaRPr lang="en-US" altLang="zh-TW" dirty="0"/>
          </a:p>
          <a:p>
            <a:pPr lvl="1"/>
            <a:r>
              <a:rPr lang="zh-TW" altLang="en-US" dirty="0"/>
              <a:t>能夠拍打一個按鈕</a:t>
            </a:r>
            <a:endParaRPr lang="en-US" altLang="zh-TW" b="1" dirty="0"/>
          </a:p>
          <a:p>
            <a:r>
              <a:rPr lang="zh-TW" altLang="en-US" dirty="0"/>
              <a:t>用者不需要</a:t>
            </a:r>
            <a:endParaRPr lang="en-US" altLang="zh-TW" dirty="0"/>
          </a:p>
          <a:p>
            <a:pPr lvl="1"/>
            <a:r>
              <a:rPr lang="zh-TW" altLang="en-US" dirty="0"/>
              <a:t>不斷移動雙手</a:t>
            </a:r>
            <a:r>
              <a:rPr lang="en-US" altLang="zh-TW" dirty="0"/>
              <a:t>(</a:t>
            </a:r>
            <a:r>
              <a:rPr lang="zh-TW" altLang="en-US" dirty="0"/>
              <a:t>肌肉活動</a:t>
            </a:r>
            <a:r>
              <a:rPr lang="en-US" altLang="zh-TW" dirty="0"/>
              <a:t>)</a:t>
            </a:r>
          </a:p>
          <a:p>
            <a:pPr lvl="1"/>
            <a:r>
              <a:rPr lang="zh-TW" altLang="en-US" dirty="0"/>
              <a:t>重覆按鍵動作</a:t>
            </a:r>
            <a:r>
              <a:rPr lang="en-US" altLang="zh-TW" dirty="0"/>
              <a:t>, </a:t>
            </a:r>
            <a:r>
              <a:rPr lang="zh-TW" altLang="en-US" dirty="0"/>
              <a:t>減少出錯機會</a:t>
            </a:r>
            <a:endParaRPr lang="en-US" altLang="zh-TW" dirty="0"/>
          </a:p>
          <a:p>
            <a:pPr lvl="1"/>
            <a:r>
              <a:rPr lang="zh-TW" altLang="zh-HK" dirty="0"/>
              <a:t>擔心因手部功能太差或桌面高度不配合，而無法使用鍵盤的問題。</a:t>
            </a:r>
          </a:p>
        </p:txBody>
      </p:sp>
    </p:spTree>
    <p:extLst>
      <p:ext uri="{BB962C8B-B14F-4D97-AF65-F5344CB8AC3E}">
        <p14:creationId xmlns:p14="http://schemas.microsoft.com/office/powerpoint/2010/main" val="3163769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03A955C-6E39-467E-A566-F6B2EFD1723E}"/>
              </a:ext>
            </a:extLst>
          </p:cNvPr>
          <p:cNvSpPr>
            <a:spLocks noGrp="1"/>
          </p:cNvSpPr>
          <p:nvPr>
            <p:ph type="title"/>
          </p:nvPr>
        </p:nvSpPr>
        <p:spPr/>
        <p:txBody>
          <a:bodyPr/>
          <a:lstStyle/>
          <a:p>
            <a:r>
              <a:rPr lang="en-US" altLang="zh-HK" dirty="0"/>
              <a:t>CP2Joy</a:t>
            </a:r>
            <a:r>
              <a:rPr lang="zh-TW" altLang="en-US" dirty="0"/>
              <a:t>系統的電腦配置</a:t>
            </a:r>
            <a:endParaRPr lang="zh-HK" altLang="en-US" dirty="0"/>
          </a:p>
        </p:txBody>
      </p:sp>
      <p:sp>
        <p:nvSpPr>
          <p:cNvPr id="3" name="直排文字版面配置區 2">
            <a:extLst>
              <a:ext uri="{FF2B5EF4-FFF2-40B4-BE49-F238E27FC236}">
                <a16:creationId xmlns:a16="http://schemas.microsoft.com/office/drawing/2014/main" id="{8A94CC7E-0AAB-4D69-ABC2-E103F4EAE88B}"/>
              </a:ext>
            </a:extLst>
          </p:cNvPr>
          <p:cNvSpPr>
            <a:spLocks noGrp="1"/>
          </p:cNvSpPr>
          <p:nvPr>
            <p:ph type="body" orient="vert" idx="1"/>
          </p:nvPr>
        </p:nvSpPr>
        <p:spPr/>
        <p:txBody>
          <a:bodyPr vert="horz"/>
          <a:lstStyle/>
          <a:p>
            <a:r>
              <a:rPr lang="zh-TW" altLang="en-US" dirty="0"/>
              <a:t>運用普及硬件配置</a:t>
            </a:r>
            <a:endParaRPr lang="en-US" altLang="zh-TW" dirty="0"/>
          </a:p>
          <a:p>
            <a:pPr lvl="1"/>
            <a:r>
              <a:rPr lang="zh-TW" altLang="en-US" dirty="0"/>
              <a:t>市場上流通的</a:t>
            </a:r>
            <a:r>
              <a:rPr lang="en-US" altLang="zh-HK" dirty="0"/>
              <a:t>USB</a:t>
            </a:r>
            <a:r>
              <a:rPr lang="zh-TW" altLang="en-US" dirty="0"/>
              <a:t>操控桿 </a:t>
            </a:r>
            <a:r>
              <a:rPr lang="en-US" altLang="zh-TW" dirty="0"/>
              <a:t>(</a:t>
            </a:r>
            <a:r>
              <a:rPr lang="en-US" altLang="zh-HK" dirty="0"/>
              <a:t>PC Joystick device</a:t>
            </a:r>
            <a:r>
              <a:rPr lang="en-US" altLang="zh-TW" dirty="0"/>
              <a:t>)</a:t>
            </a:r>
            <a:endParaRPr lang="en-US" altLang="zh-HK" dirty="0"/>
          </a:p>
          <a:p>
            <a:pPr lvl="2"/>
            <a:r>
              <a:rPr lang="zh-TW" altLang="en-US" dirty="0"/>
              <a:t>新型號的電動輪椅操控桿</a:t>
            </a:r>
            <a:endParaRPr lang="en-US" altLang="zh-TW" dirty="0"/>
          </a:p>
          <a:p>
            <a:pPr lvl="2"/>
            <a:r>
              <a:rPr lang="zh-TW" altLang="en-US" dirty="0"/>
              <a:t>不需安裝任何額外驅動程式</a:t>
            </a:r>
            <a:endParaRPr lang="en-US" altLang="zh-TW" dirty="0"/>
          </a:p>
          <a:p>
            <a:pPr lvl="1"/>
            <a:r>
              <a:rPr lang="zh-TW" altLang="en-US" dirty="0"/>
              <a:t>個人電腦咪高峰</a:t>
            </a:r>
            <a:endParaRPr lang="en-US" altLang="zh-TW" dirty="0"/>
          </a:p>
          <a:p>
            <a:r>
              <a:rPr lang="zh-TW" altLang="en-US" dirty="0"/>
              <a:t>軟件配置</a:t>
            </a:r>
            <a:endParaRPr lang="en-US" altLang="zh-TW" dirty="0"/>
          </a:p>
          <a:p>
            <a:pPr lvl="1"/>
            <a:r>
              <a:rPr lang="zh-TW" altLang="en-US" dirty="0"/>
              <a:t>一般聲音辨識程序</a:t>
            </a:r>
            <a:endParaRPr lang="en-US" altLang="zh-TW" dirty="0"/>
          </a:p>
        </p:txBody>
      </p:sp>
    </p:spTree>
    <p:extLst>
      <p:ext uri="{BB962C8B-B14F-4D97-AF65-F5344CB8AC3E}">
        <p14:creationId xmlns:p14="http://schemas.microsoft.com/office/powerpoint/2010/main" val="2080262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03A955C-6E39-467E-A566-F6B2EFD1723E}"/>
              </a:ext>
            </a:extLst>
          </p:cNvPr>
          <p:cNvSpPr>
            <a:spLocks noGrp="1"/>
          </p:cNvSpPr>
          <p:nvPr>
            <p:ph type="title"/>
          </p:nvPr>
        </p:nvSpPr>
        <p:spPr/>
        <p:txBody>
          <a:bodyPr/>
          <a:lstStyle/>
          <a:p>
            <a:r>
              <a:rPr lang="en-US" altLang="zh-TW" dirty="0"/>
              <a:t>CP2Joy</a:t>
            </a:r>
            <a:r>
              <a:rPr lang="zh-TW" altLang="en-US" dirty="0"/>
              <a:t>系統功能簡介</a:t>
            </a:r>
            <a:endParaRPr lang="zh-HK" altLang="en-US" dirty="0"/>
          </a:p>
        </p:txBody>
      </p:sp>
      <p:sp>
        <p:nvSpPr>
          <p:cNvPr id="3" name="直排文字版面配置區 2">
            <a:extLst>
              <a:ext uri="{FF2B5EF4-FFF2-40B4-BE49-F238E27FC236}">
                <a16:creationId xmlns:a16="http://schemas.microsoft.com/office/drawing/2014/main" id="{8A94CC7E-0AAB-4D69-ABC2-E103F4EAE88B}"/>
              </a:ext>
            </a:extLst>
          </p:cNvPr>
          <p:cNvSpPr>
            <a:spLocks noGrp="1"/>
          </p:cNvSpPr>
          <p:nvPr>
            <p:ph type="body" orient="vert" idx="1"/>
          </p:nvPr>
        </p:nvSpPr>
        <p:spPr/>
        <p:txBody>
          <a:bodyPr vert="horz"/>
          <a:lstStyle/>
          <a:p>
            <a:r>
              <a:rPr lang="zh-TW" altLang="en-US" dirty="0"/>
              <a:t>功能一：自選最佳單字聲控電腦</a:t>
            </a:r>
          </a:p>
          <a:p>
            <a:r>
              <a:rPr lang="zh-TW" altLang="en-US" dirty="0"/>
              <a:t>功能二：滾動式選擇字母</a:t>
            </a:r>
          </a:p>
          <a:p>
            <a:r>
              <a:rPr lang="zh-TW" altLang="en-US" dirty="0"/>
              <a:t>功能三：跳至鼠標常用位置</a:t>
            </a:r>
          </a:p>
          <a:p>
            <a:r>
              <a:rPr lang="zh-TW" altLang="en-US" dirty="0"/>
              <a:t>功能四：使用</a:t>
            </a:r>
            <a:r>
              <a:rPr lang="en-US" altLang="zh-TW" dirty="0"/>
              <a:t>joystick</a:t>
            </a:r>
            <a:r>
              <a:rPr lang="zh-TW" altLang="en-US" dirty="0"/>
              <a:t>過濾手部異常郁動</a:t>
            </a:r>
            <a:endParaRPr lang="en-US" altLang="zh-TW" dirty="0"/>
          </a:p>
        </p:txBody>
      </p:sp>
    </p:spTree>
    <p:extLst>
      <p:ext uri="{BB962C8B-B14F-4D97-AF65-F5344CB8AC3E}">
        <p14:creationId xmlns:p14="http://schemas.microsoft.com/office/powerpoint/2010/main" val="4233771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03A955C-6E39-467E-A566-F6B2EFD1723E}"/>
              </a:ext>
            </a:extLst>
          </p:cNvPr>
          <p:cNvSpPr>
            <a:spLocks noGrp="1"/>
          </p:cNvSpPr>
          <p:nvPr>
            <p:ph type="title"/>
          </p:nvPr>
        </p:nvSpPr>
        <p:spPr/>
        <p:txBody>
          <a:bodyPr/>
          <a:lstStyle/>
          <a:p>
            <a:endParaRPr lang="zh-HK" altLang="en-US"/>
          </a:p>
        </p:txBody>
      </p:sp>
      <p:sp>
        <p:nvSpPr>
          <p:cNvPr id="3" name="直排文字版面配置區 2">
            <a:extLst>
              <a:ext uri="{FF2B5EF4-FFF2-40B4-BE49-F238E27FC236}">
                <a16:creationId xmlns:a16="http://schemas.microsoft.com/office/drawing/2014/main" id="{8A94CC7E-0AAB-4D69-ABC2-E103F4EAE88B}"/>
              </a:ext>
            </a:extLst>
          </p:cNvPr>
          <p:cNvSpPr>
            <a:spLocks noGrp="1"/>
          </p:cNvSpPr>
          <p:nvPr>
            <p:ph type="body" orient="vert" idx="1"/>
          </p:nvPr>
        </p:nvSpPr>
        <p:spPr/>
        <p:txBody>
          <a:bodyPr vert="horz"/>
          <a:lstStyle/>
          <a:p>
            <a:endParaRPr lang="zh-HK" altLang="en-US" dirty="0"/>
          </a:p>
        </p:txBody>
      </p:sp>
      <p:pic>
        <p:nvPicPr>
          <p:cNvPr id="4" name="圖片 3">
            <a:extLst>
              <a:ext uri="{FF2B5EF4-FFF2-40B4-BE49-F238E27FC236}">
                <a16:creationId xmlns:a16="http://schemas.microsoft.com/office/drawing/2014/main" id="{7A285C01-8D30-48A8-89E9-5E5B50E16233}"/>
              </a:ext>
            </a:extLst>
          </p:cNvPr>
          <p:cNvPicPr>
            <a:picLocks noChangeAspect="1"/>
          </p:cNvPicPr>
          <p:nvPr/>
        </p:nvPicPr>
        <p:blipFill>
          <a:blip r:embed="rId2"/>
          <a:stretch>
            <a:fillRect/>
          </a:stretch>
        </p:blipFill>
        <p:spPr>
          <a:xfrm>
            <a:off x="269123" y="167714"/>
            <a:ext cx="11589081" cy="6385486"/>
          </a:xfrm>
          <a:prstGeom prst="rect">
            <a:avLst/>
          </a:prstGeom>
        </p:spPr>
      </p:pic>
    </p:spTree>
    <p:extLst>
      <p:ext uri="{BB962C8B-B14F-4D97-AF65-F5344CB8AC3E}">
        <p14:creationId xmlns:p14="http://schemas.microsoft.com/office/powerpoint/2010/main" val="4135793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03A955C-6E39-467E-A566-F6B2EFD1723E}"/>
              </a:ext>
            </a:extLst>
          </p:cNvPr>
          <p:cNvSpPr>
            <a:spLocks noGrp="1"/>
          </p:cNvSpPr>
          <p:nvPr>
            <p:ph type="title"/>
          </p:nvPr>
        </p:nvSpPr>
        <p:spPr/>
        <p:txBody>
          <a:bodyPr/>
          <a:lstStyle/>
          <a:p>
            <a:endParaRPr lang="zh-HK" altLang="en-US"/>
          </a:p>
        </p:txBody>
      </p:sp>
      <p:sp>
        <p:nvSpPr>
          <p:cNvPr id="3" name="直排文字版面配置區 2">
            <a:extLst>
              <a:ext uri="{FF2B5EF4-FFF2-40B4-BE49-F238E27FC236}">
                <a16:creationId xmlns:a16="http://schemas.microsoft.com/office/drawing/2014/main" id="{8A94CC7E-0AAB-4D69-ABC2-E103F4EAE88B}"/>
              </a:ext>
            </a:extLst>
          </p:cNvPr>
          <p:cNvSpPr>
            <a:spLocks noGrp="1"/>
          </p:cNvSpPr>
          <p:nvPr>
            <p:ph type="body" orient="vert" idx="1"/>
          </p:nvPr>
        </p:nvSpPr>
        <p:spPr/>
        <p:txBody>
          <a:bodyPr vert="horz"/>
          <a:lstStyle/>
          <a:p>
            <a:endParaRPr lang="zh-HK" altLang="en-US" dirty="0"/>
          </a:p>
        </p:txBody>
      </p:sp>
      <p:pic>
        <p:nvPicPr>
          <p:cNvPr id="4" name="圖片 3">
            <a:extLst>
              <a:ext uri="{FF2B5EF4-FFF2-40B4-BE49-F238E27FC236}">
                <a16:creationId xmlns:a16="http://schemas.microsoft.com/office/drawing/2014/main" id="{127A4C22-EA15-456C-90C6-9CB6617554D1}"/>
              </a:ext>
            </a:extLst>
          </p:cNvPr>
          <p:cNvPicPr>
            <a:picLocks noChangeAspect="1"/>
          </p:cNvPicPr>
          <p:nvPr/>
        </p:nvPicPr>
        <p:blipFill>
          <a:blip r:embed="rId2"/>
          <a:stretch>
            <a:fillRect/>
          </a:stretch>
        </p:blipFill>
        <p:spPr>
          <a:xfrm>
            <a:off x="436805" y="431800"/>
            <a:ext cx="10049162" cy="6287824"/>
          </a:xfrm>
          <a:prstGeom prst="rect">
            <a:avLst/>
          </a:prstGeom>
        </p:spPr>
      </p:pic>
    </p:spTree>
    <p:extLst>
      <p:ext uri="{BB962C8B-B14F-4D97-AF65-F5344CB8AC3E}">
        <p14:creationId xmlns:p14="http://schemas.microsoft.com/office/powerpoint/2010/main" val="2645173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03A955C-6E39-467E-A566-F6B2EFD1723E}"/>
              </a:ext>
            </a:extLst>
          </p:cNvPr>
          <p:cNvSpPr>
            <a:spLocks noGrp="1"/>
          </p:cNvSpPr>
          <p:nvPr>
            <p:ph type="title"/>
          </p:nvPr>
        </p:nvSpPr>
        <p:spPr/>
        <p:txBody>
          <a:bodyPr/>
          <a:lstStyle/>
          <a:p>
            <a:endParaRPr lang="zh-HK" altLang="en-US"/>
          </a:p>
        </p:txBody>
      </p:sp>
      <p:sp>
        <p:nvSpPr>
          <p:cNvPr id="3" name="直排文字版面配置區 2">
            <a:extLst>
              <a:ext uri="{FF2B5EF4-FFF2-40B4-BE49-F238E27FC236}">
                <a16:creationId xmlns:a16="http://schemas.microsoft.com/office/drawing/2014/main" id="{8A94CC7E-0AAB-4D69-ABC2-E103F4EAE88B}"/>
              </a:ext>
            </a:extLst>
          </p:cNvPr>
          <p:cNvSpPr>
            <a:spLocks noGrp="1"/>
          </p:cNvSpPr>
          <p:nvPr>
            <p:ph type="body" orient="vert" idx="1"/>
          </p:nvPr>
        </p:nvSpPr>
        <p:spPr/>
        <p:txBody>
          <a:bodyPr vert="horz"/>
          <a:lstStyle/>
          <a:p>
            <a:endParaRPr lang="zh-HK" altLang="en-US" dirty="0"/>
          </a:p>
        </p:txBody>
      </p:sp>
      <p:pic>
        <p:nvPicPr>
          <p:cNvPr id="4" name="圖片 3">
            <a:extLst>
              <a:ext uri="{FF2B5EF4-FFF2-40B4-BE49-F238E27FC236}">
                <a16:creationId xmlns:a16="http://schemas.microsoft.com/office/drawing/2014/main" id="{3317E59F-2595-4BBC-BA27-FF9E13822944}"/>
              </a:ext>
            </a:extLst>
          </p:cNvPr>
          <p:cNvPicPr>
            <a:picLocks noChangeAspect="1"/>
          </p:cNvPicPr>
          <p:nvPr/>
        </p:nvPicPr>
        <p:blipFill>
          <a:blip r:embed="rId2"/>
          <a:stretch>
            <a:fillRect/>
          </a:stretch>
        </p:blipFill>
        <p:spPr>
          <a:xfrm>
            <a:off x="342901" y="131620"/>
            <a:ext cx="9661114" cy="6594760"/>
          </a:xfrm>
          <a:prstGeom prst="rect">
            <a:avLst/>
          </a:prstGeom>
        </p:spPr>
      </p:pic>
    </p:spTree>
    <p:extLst>
      <p:ext uri="{BB962C8B-B14F-4D97-AF65-F5344CB8AC3E}">
        <p14:creationId xmlns:p14="http://schemas.microsoft.com/office/powerpoint/2010/main" val="3341757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03A955C-6E39-467E-A566-F6B2EFD1723E}"/>
              </a:ext>
            </a:extLst>
          </p:cNvPr>
          <p:cNvSpPr>
            <a:spLocks noGrp="1"/>
          </p:cNvSpPr>
          <p:nvPr>
            <p:ph type="title"/>
          </p:nvPr>
        </p:nvSpPr>
        <p:spPr/>
        <p:txBody>
          <a:bodyPr/>
          <a:lstStyle/>
          <a:p>
            <a:r>
              <a:rPr lang="zh-TW" altLang="en-US" dirty="0"/>
              <a:t>使用</a:t>
            </a:r>
            <a:r>
              <a:rPr lang="en-US" altLang="zh-TW" dirty="0"/>
              <a:t>joystick</a:t>
            </a:r>
            <a:r>
              <a:rPr lang="zh-TW" altLang="en-US" dirty="0"/>
              <a:t>過濾手部異常郁動</a:t>
            </a:r>
            <a:endParaRPr lang="zh-HK" altLang="en-US" dirty="0"/>
          </a:p>
        </p:txBody>
      </p:sp>
      <p:sp>
        <p:nvSpPr>
          <p:cNvPr id="3" name="直排文字版面配置區 2">
            <a:extLst>
              <a:ext uri="{FF2B5EF4-FFF2-40B4-BE49-F238E27FC236}">
                <a16:creationId xmlns:a16="http://schemas.microsoft.com/office/drawing/2014/main" id="{8A94CC7E-0AAB-4D69-ABC2-E103F4EAE88B}"/>
              </a:ext>
            </a:extLst>
          </p:cNvPr>
          <p:cNvSpPr>
            <a:spLocks noGrp="1"/>
          </p:cNvSpPr>
          <p:nvPr>
            <p:ph type="body" orient="vert" idx="1"/>
          </p:nvPr>
        </p:nvSpPr>
        <p:spPr/>
        <p:txBody>
          <a:bodyPr vert="horz"/>
          <a:lstStyle/>
          <a:p>
            <a:r>
              <a:rPr lang="zh-TW" altLang="en-US" dirty="0"/>
              <a:t>由於，</a:t>
            </a:r>
            <a:r>
              <a:rPr lang="en-US" altLang="zh-TW" dirty="0"/>
              <a:t>athetoid</a:t>
            </a:r>
            <a:r>
              <a:rPr lang="zh-TW" altLang="en-US" dirty="0"/>
              <a:t> </a:t>
            </a:r>
            <a:r>
              <a:rPr lang="en-US" altLang="zh-TW" dirty="0"/>
              <a:t>CP</a:t>
            </a:r>
            <a:r>
              <a:rPr lang="zh-TW" altLang="en-US" dirty="0"/>
              <a:t>的肌肉控制在緊張時刻非常不穩定，尤其是手握</a:t>
            </a:r>
            <a:r>
              <a:rPr lang="en-US" altLang="zh-TW" dirty="0"/>
              <a:t>joystick</a:t>
            </a:r>
            <a:r>
              <a:rPr lang="zh-TW" altLang="en-US" dirty="0"/>
              <a:t>的時候。郁動方向非常混亂，而不是連續向單一方向移動。 因此，新的程式演算法主要集中在過濾一些異常郁動數據突然從相反方向移動， 令控制更為順暢。</a:t>
            </a:r>
            <a:endParaRPr lang="zh-HK" altLang="en-US" dirty="0"/>
          </a:p>
        </p:txBody>
      </p:sp>
      <p:pic>
        <p:nvPicPr>
          <p:cNvPr id="4" name="圖片 3">
            <a:extLst>
              <a:ext uri="{FF2B5EF4-FFF2-40B4-BE49-F238E27FC236}">
                <a16:creationId xmlns:a16="http://schemas.microsoft.com/office/drawing/2014/main" id="{46985C4E-7ABE-40B5-8B96-4FD974449818}"/>
              </a:ext>
            </a:extLst>
          </p:cNvPr>
          <p:cNvPicPr>
            <a:picLocks noChangeAspect="1"/>
          </p:cNvPicPr>
          <p:nvPr/>
        </p:nvPicPr>
        <p:blipFill>
          <a:blip r:embed="rId2"/>
          <a:stretch>
            <a:fillRect/>
          </a:stretch>
        </p:blipFill>
        <p:spPr>
          <a:xfrm>
            <a:off x="6973385" y="4253375"/>
            <a:ext cx="5066215" cy="2200847"/>
          </a:xfrm>
          <a:prstGeom prst="rect">
            <a:avLst/>
          </a:prstGeom>
        </p:spPr>
      </p:pic>
    </p:spTree>
    <p:extLst>
      <p:ext uri="{BB962C8B-B14F-4D97-AF65-F5344CB8AC3E}">
        <p14:creationId xmlns:p14="http://schemas.microsoft.com/office/powerpoint/2010/main" val="1241470810"/>
      </p:ext>
    </p:extLst>
  </p:cSld>
  <p:clrMapOvr>
    <a:masterClrMapping/>
  </p:clrMapOvr>
</p:sld>
</file>

<file path=ppt/theme/theme1.xml><?xml version="1.0" encoding="utf-8"?>
<a:theme xmlns:a="http://schemas.openxmlformats.org/drawingml/2006/main" name="多面向">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468</TotalTime>
  <Words>444</Words>
  <Application>Microsoft Office PowerPoint</Application>
  <PresentationFormat>寬螢幕</PresentationFormat>
  <Paragraphs>41</Paragraphs>
  <Slides>11</Slides>
  <Notes>0</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11</vt:i4>
      </vt:variant>
    </vt:vector>
  </HeadingPairs>
  <TitlesOfParts>
    <vt:vector size="15" baseType="lpstr">
      <vt:lpstr>Arial</vt:lpstr>
      <vt:lpstr>Trebuchet MS</vt:lpstr>
      <vt:lpstr>Wingdings 3</vt:lpstr>
      <vt:lpstr>多面向</vt:lpstr>
      <vt:lpstr> CP2Joy IT System</vt:lpstr>
      <vt:lpstr>CP2Joy系統簡介</vt:lpstr>
      <vt:lpstr>CP2Joy軟件對用戶的要求</vt:lpstr>
      <vt:lpstr>CP2Joy系統的電腦配置</vt:lpstr>
      <vt:lpstr>CP2Joy系統功能簡介</vt:lpstr>
      <vt:lpstr>PowerPoint 簡報</vt:lpstr>
      <vt:lpstr>PowerPoint 簡報</vt:lpstr>
      <vt:lpstr>PowerPoint 簡報</vt:lpstr>
      <vt:lpstr>使用joystick過濾手部異常郁動</vt:lpstr>
      <vt:lpstr>未來新研發功能</vt:lpstr>
      <vt:lpstr>系統示範環節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世豪 張</dc:creator>
  <cp:lastModifiedBy>世豪 張</cp:lastModifiedBy>
  <cp:revision>22</cp:revision>
  <dcterms:created xsi:type="dcterms:W3CDTF">2019-01-17T07:45:50Z</dcterms:created>
  <dcterms:modified xsi:type="dcterms:W3CDTF">2019-06-28T06:34:30Z</dcterms:modified>
</cp:coreProperties>
</file>